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media/image19.jpg" ContentType="image/png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6"/>
  </p:notesMasterIdLst>
  <p:sldIdLst>
    <p:sldId id="488" r:id="rId2"/>
    <p:sldId id="1289" r:id="rId3"/>
    <p:sldId id="1290" r:id="rId4"/>
    <p:sldId id="1291" r:id="rId5"/>
    <p:sldId id="1292" r:id="rId6"/>
    <p:sldId id="1440" r:id="rId7"/>
    <p:sldId id="1293" r:id="rId8"/>
    <p:sldId id="1294" r:id="rId9"/>
    <p:sldId id="1295" r:id="rId10"/>
    <p:sldId id="1296" r:id="rId11"/>
    <p:sldId id="1448" r:id="rId12"/>
    <p:sldId id="1449" r:id="rId13"/>
    <p:sldId id="1300" r:id="rId14"/>
    <p:sldId id="1297" r:id="rId15"/>
    <p:sldId id="1299" r:id="rId16"/>
    <p:sldId id="1298" r:id="rId17"/>
    <p:sldId id="1334" r:id="rId18"/>
    <p:sldId id="1342" r:id="rId19"/>
    <p:sldId id="1343" r:id="rId20"/>
    <p:sldId id="1344" r:id="rId21"/>
    <p:sldId id="1345" r:id="rId22"/>
    <p:sldId id="1301" r:id="rId23"/>
    <p:sldId id="1346" r:id="rId24"/>
    <p:sldId id="1302" r:id="rId25"/>
    <p:sldId id="1303" r:id="rId26"/>
    <p:sldId id="1304" r:id="rId27"/>
    <p:sldId id="1305" r:id="rId28"/>
    <p:sldId id="1306" r:id="rId29"/>
    <p:sldId id="1307" r:id="rId30"/>
    <p:sldId id="584" r:id="rId31"/>
    <p:sldId id="585" r:id="rId32"/>
    <p:sldId id="586" r:id="rId33"/>
    <p:sldId id="587" r:id="rId34"/>
    <p:sldId id="588" r:id="rId35"/>
    <p:sldId id="589" r:id="rId36"/>
    <p:sldId id="590" r:id="rId37"/>
    <p:sldId id="591" r:id="rId38"/>
    <p:sldId id="1384" r:id="rId39"/>
    <p:sldId id="592" r:id="rId40"/>
    <p:sldId id="593" r:id="rId41"/>
    <p:sldId id="594" r:id="rId42"/>
    <p:sldId id="1385" r:id="rId43"/>
    <p:sldId id="595" r:id="rId44"/>
    <p:sldId id="596" r:id="rId45"/>
    <p:sldId id="597" r:id="rId46"/>
    <p:sldId id="598" r:id="rId47"/>
    <p:sldId id="606" r:id="rId48"/>
    <p:sldId id="605" r:id="rId49"/>
    <p:sldId id="604" r:id="rId50"/>
    <p:sldId id="607" r:id="rId51"/>
    <p:sldId id="600" r:id="rId52"/>
    <p:sldId id="364" r:id="rId53"/>
    <p:sldId id="599" r:id="rId54"/>
    <p:sldId id="366" r:id="rId55"/>
    <p:sldId id="1308" r:id="rId56"/>
    <p:sldId id="1309" r:id="rId57"/>
    <p:sldId id="372" r:id="rId58"/>
    <p:sldId id="373" r:id="rId59"/>
    <p:sldId id="374" r:id="rId60"/>
    <p:sldId id="495" r:id="rId61"/>
    <p:sldId id="376" r:id="rId62"/>
    <p:sldId id="493" r:id="rId63"/>
    <p:sldId id="626" r:id="rId64"/>
    <p:sldId id="639" r:id="rId65"/>
    <p:sldId id="377" r:id="rId66"/>
    <p:sldId id="1339" r:id="rId67"/>
    <p:sldId id="1341" r:id="rId68"/>
    <p:sldId id="1340" r:id="rId69"/>
    <p:sldId id="1347" r:id="rId70"/>
    <p:sldId id="1348" r:id="rId71"/>
    <p:sldId id="1349" r:id="rId72"/>
    <p:sldId id="644" r:id="rId73"/>
    <p:sldId id="640" r:id="rId74"/>
    <p:sldId id="645" r:id="rId75"/>
    <p:sldId id="646" r:id="rId76"/>
    <p:sldId id="379" r:id="rId77"/>
    <p:sldId id="653" r:id="rId78"/>
    <p:sldId id="652" r:id="rId79"/>
    <p:sldId id="654" r:id="rId80"/>
    <p:sldId id="1350" r:id="rId81"/>
    <p:sldId id="1310" r:id="rId82"/>
    <p:sldId id="1311" r:id="rId83"/>
    <p:sldId id="1312" r:id="rId84"/>
    <p:sldId id="1313" r:id="rId85"/>
    <p:sldId id="1314" r:id="rId86"/>
    <p:sldId id="1315" r:id="rId87"/>
    <p:sldId id="1316" r:id="rId88"/>
    <p:sldId id="1326" r:id="rId89"/>
    <p:sldId id="1327" r:id="rId90"/>
    <p:sldId id="1328" r:id="rId91"/>
    <p:sldId id="1317" r:id="rId92"/>
    <p:sldId id="1323" r:id="rId93"/>
    <p:sldId id="1318" r:id="rId94"/>
    <p:sldId id="1319" r:id="rId95"/>
    <p:sldId id="1320" r:id="rId96"/>
    <p:sldId id="1322" r:id="rId97"/>
    <p:sldId id="1324" r:id="rId98"/>
    <p:sldId id="1325" r:id="rId99"/>
    <p:sldId id="1329" r:id="rId100"/>
    <p:sldId id="1330" r:id="rId101"/>
    <p:sldId id="1406" r:id="rId102"/>
    <p:sldId id="1407" r:id="rId103"/>
    <p:sldId id="1261" r:id="rId104"/>
    <p:sldId id="1336" r:id="rId105"/>
    <p:sldId id="1337" r:id="rId106"/>
    <p:sldId id="1338" r:id="rId107"/>
    <p:sldId id="1351" r:id="rId108"/>
    <p:sldId id="1352" r:id="rId109"/>
    <p:sldId id="1408" r:id="rId110"/>
    <p:sldId id="1353" r:id="rId111"/>
    <p:sldId id="1354" r:id="rId112"/>
    <p:sldId id="1355" r:id="rId113"/>
    <p:sldId id="1356" r:id="rId114"/>
    <p:sldId id="1358" r:id="rId115"/>
    <p:sldId id="1357" r:id="rId116"/>
    <p:sldId id="1359" r:id="rId117"/>
    <p:sldId id="1360" r:id="rId118"/>
    <p:sldId id="1361" r:id="rId119"/>
    <p:sldId id="1362" r:id="rId120"/>
    <p:sldId id="1363" r:id="rId121"/>
    <p:sldId id="1364" r:id="rId122"/>
    <p:sldId id="1365" r:id="rId123"/>
    <p:sldId id="1366" r:id="rId124"/>
    <p:sldId id="1367" r:id="rId125"/>
    <p:sldId id="993" r:id="rId126"/>
    <p:sldId id="1368" r:id="rId127"/>
    <p:sldId id="1331" r:id="rId128"/>
    <p:sldId id="1369" r:id="rId129"/>
    <p:sldId id="1370" r:id="rId130"/>
    <p:sldId id="1371" r:id="rId131"/>
    <p:sldId id="1332" r:id="rId132"/>
    <p:sldId id="1372" r:id="rId133"/>
    <p:sldId id="1373" r:id="rId134"/>
    <p:sldId id="1374" r:id="rId135"/>
    <p:sldId id="1375" r:id="rId136"/>
    <p:sldId id="1383" r:id="rId137"/>
    <p:sldId id="1376" r:id="rId138"/>
    <p:sldId id="1377" r:id="rId139"/>
    <p:sldId id="1380" r:id="rId140"/>
    <p:sldId id="1378" r:id="rId141"/>
    <p:sldId id="1381" r:id="rId142"/>
    <p:sldId id="1379" r:id="rId143"/>
    <p:sldId id="1382" r:id="rId144"/>
    <p:sldId id="352" r:id="rId145"/>
    <p:sldId id="1386" r:id="rId146"/>
    <p:sldId id="1387" r:id="rId147"/>
    <p:sldId id="1388" r:id="rId148"/>
    <p:sldId id="1215" r:id="rId149"/>
    <p:sldId id="1389" r:id="rId150"/>
    <p:sldId id="1390" r:id="rId151"/>
    <p:sldId id="1391" r:id="rId152"/>
    <p:sldId id="1392" r:id="rId153"/>
    <p:sldId id="1393" r:id="rId154"/>
    <p:sldId id="1395" r:id="rId155"/>
    <p:sldId id="1394" r:id="rId156"/>
    <p:sldId id="1396" r:id="rId157"/>
    <p:sldId id="1397" r:id="rId158"/>
    <p:sldId id="1398" r:id="rId159"/>
    <p:sldId id="1399" r:id="rId160"/>
    <p:sldId id="1400" r:id="rId161"/>
    <p:sldId id="1401" r:id="rId162"/>
    <p:sldId id="1441" r:id="rId163"/>
    <p:sldId id="1402" r:id="rId164"/>
    <p:sldId id="1403" r:id="rId165"/>
    <p:sldId id="1404" r:id="rId166"/>
    <p:sldId id="1405" r:id="rId167"/>
    <p:sldId id="1409" r:id="rId168"/>
    <p:sldId id="1442" r:id="rId169"/>
    <p:sldId id="1410" r:id="rId170"/>
    <p:sldId id="1419" r:id="rId171"/>
    <p:sldId id="1426" r:id="rId172"/>
    <p:sldId id="1427" r:id="rId173"/>
    <p:sldId id="1428" r:id="rId174"/>
    <p:sldId id="1429" r:id="rId175"/>
    <p:sldId id="1430" r:id="rId176"/>
    <p:sldId id="1432" r:id="rId177"/>
    <p:sldId id="1431" r:id="rId178"/>
    <p:sldId id="1411" r:id="rId179"/>
    <p:sldId id="1443" r:id="rId180"/>
    <p:sldId id="1412" r:id="rId181"/>
    <p:sldId id="1422" r:id="rId182"/>
    <p:sldId id="1423" r:id="rId183"/>
    <p:sldId id="1436" r:id="rId184"/>
    <p:sldId id="1437" r:id="rId185"/>
    <p:sldId id="1413" r:id="rId186"/>
    <p:sldId id="1424" r:id="rId187"/>
    <p:sldId id="1425" r:id="rId188"/>
    <p:sldId id="1414" r:id="rId189"/>
    <p:sldId id="1420" r:id="rId190"/>
    <p:sldId id="1421" r:id="rId191"/>
    <p:sldId id="1434" r:id="rId192"/>
    <p:sldId id="1435" r:id="rId193"/>
    <p:sldId id="1416" r:id="rId194"/>
    <p:sldId id="1433" r:id="rId195"/>
    <p:sldId id="1418" r:id="rId196"/>
    <p:sldId id="1439" r:id="rId197"/>
    <p:sldId id="1417" r:id="rId198"/>
    <p:sldId id="1438" r:id="rId199"/>
    <p:sldId id="1444" r:id="rId200"/>
    <p:sldId id="1445" r:id="rId201"/>
    <p:sldId id="1447" r:id="rId202"/>
    <p:sldId id="1446" r:id="rId203"/>
    <p:sldId id="1217" r:id="rId204"/>
    <p:sldId id="688" r:id="rId2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3DA"/>
    <a:srgbClr val="3DFF06"/>
    <a:srgbClr val="B3FFD5"/>
    <a:srgbClr val="BCB48A"/>
    <a:srgbClr val="FFA7EC"/>
    <a:srgbClr val="FFB7F0"/>
    <a:srgbClr val="B5A6CA"/>
    <a:srgbClr val="FFD44B"/>
    <a:srgbClr val="E6A984"/>
    <a:srgbClr val="8F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3" autoAdjust="0"/>
    <p:restoredTop sz="75709" autoAdjust="0"/>
  </p:normalViewPr>
  <p:slideViewPr>
    <p:cSldViewPr snapToGrid="0" snapToObjects="1">
      <p:cViewPr varScale="1">
        <p:scale>
          <a:sx n="95" d="100"/>
          <a:sy n="95" d="100"/>
        </p:scale>
        <p:origin x="2064" y="78"/>
      </p:cViewPr>
      <p:guideLst>
        <p:guide orient="horz" pos="2137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7CE4E7-4565-6A4D-80A5-4471200E0461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287F-8B97-1B43-AF72-7B5379A8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3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860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22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15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677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Så det er, igjen som regel, ikke alltid, men som regel, en kontinuerlig prosess hvor tjenesten blir utviklet.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8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719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03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784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36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64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527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024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373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803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754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340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84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82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48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1325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459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2054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9311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739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998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0128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8749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071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927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1631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8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19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093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9044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32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056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1740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4469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0649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8292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74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8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7301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934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139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6384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4312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940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749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1478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807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7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6875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981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75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tenker jeg å gå sykt bredt ut, så bredt ut som jeg får til, tror jeg. Hva er programvareutvikling?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100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709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7012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167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8741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526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23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02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Hvorfor </a:t>
            </a:r>
            <a:r>
              <a:rPr lang="nb-NO" dirty="0" err="1"/>
              <a:t>bounded</a:t>
            </a:r>
            <a:r>
              <a:rPr lang="nb-NO" dirty="0"/>
              <a:t>? En bevisst avgrensning. Tydelig grense mot andre modeller!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4807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3720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783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378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150569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894193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1298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245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443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23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10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0138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642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1642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322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301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2417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3810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5541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1165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131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59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7480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6562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7852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33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7774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2860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521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33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6894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69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79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004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4616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33339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8524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170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140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0582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8682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549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76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Dere har sikkert også vært borti mange forskjellige spennende domener. En ting som er felles for domener er jo at alle er enkle bortsett fra det man jobber i selv.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5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4051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here</a:t>
            </a:r>
            <a:r>
              <a:rPr lang="nb-NO" dirty="0"/>
              <a:t> is a different </a:t>
            </a:r>
            <a:r>
              <a:rPr lang="nb-NO" dirty="0" err="1"/>
              <a:t>attempt</a:t>
            </a:r>
            <a:r>
              <a:rPr lang="nb-NO" dirty="0"/>
              <a:t> to show </a:t>
            </a:r>
            <a:r>
              <a:rPr lang="nb-NO" dirty="0" err="1"/>
              <a:t>essentially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thing</a:t>
            </a:r>
            <a:r>
              <a:rPr lang="nb-NO" dirty="0"/>
              <a:t>. As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see</a:t>
            </a:r>
            <a:r>
              <a:rPr lang="nb-NO" dirty="0"/>
              <a:t>, a TV show has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aspects</a:t>
            </a:r>
            <a:r>
              <a:rPr lang="nb-NO" dirty="0"/>
              <a:t> to it. And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all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to us.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ingredients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make up </a:t>
            </a:r>
            <a:r>
              <a:rPr lang="nb-NO" dirty="0" err="1"/>
              <a:t>our</a:t>
            </a:r>
            <a:r>
              <a:rPr lang="nb-NO" dirty="0"/>
              <a:t> service.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77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01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35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4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31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5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85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5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1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just in case </a:t>
            </a:r>
            <a:r>
              <a:rPr lang="nb-NO" dirty="0" err="1"/>
              <a:t>you’re</a:t>
            </a:r>
            <a:r>
              <a:rPr lang="nb-NO" dirty="0"/>
              <a:t> not </a:t>
            </a:r>
            <a:r>
              <a:rPr lang="nb-NO" dirty="0" err="1"/>
              <a:t>convinced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hypothesis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debt</a:t>
            </a:r>
            <a:r>
              <a:rPr lang="nb-NO" dirty="0"/>
              <a:t>, and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tends</a:t>
            </a:r>
            <a:r>
              <a:rPr lang="nb-NO" dirty="0"/>
              <a:t> to be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inadvertent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, I </a:t>
            </a:r>
            <a:r>
              <a:rPr lang="nb-NO" dirty="0" err="1"/>
              <a:t>want</a:t>
            </a:r>
            <a:r>
              <a:rPr lang="nb-NO" dirty="0"/>
              <a:t> to tell </a:t>
            </a:r>
            <a:r>
              <a:rPr lang="nb-NO" dirty="0" err="1"/>
              <a:t>you</a:t>
            </a:r>
            <a:r>
              <a:rPr lang="nb-NO" dirty="0"/>
              <a:t> a story. It’s a </a:t>
            </a:r>
            <a:r>
              <a:rPr lang="nb-NO" dirty="0" err="1"/>
              <a:t>made</a:t>
            </a:r>
            <a:r>
              <a:rPr lang="nb-NO" dirty="0"/>
              <a:t>-up story,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unlike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I’ve</a:t>
            </a:r>
            <a:r>
              <a:rPr lang="nb-NO" dirty="0"/>
              <a:t> </a:t>
            </a:r>
            <a:r>
              <a:rPr lang="nb-NO" dirty="0" err="1"/>
              <a:t>had</a:t>
            </a:r>
            <a:r>
              <a:rPr lang="nb-NO" dirty="0"/>
              <a:t> in real </a:t>
            </a:r>
            <a:r>
              <a:rPr lang="nb-NO" dirty="0" err="1"/>
              <a:t>life</a:t>
            </a:r>
            <a:r>
              <a:rPr lang="nb-NO" dirty="0"/>
              <a:t>. So </a:t>
            </a:r>
            <a:r>
              <a:rPr lang="nb-NO" dirty="0" err="1"/>
              <a:t>there</a:t>
            </a:r>
            <a:r>
              <a:rPr lang="nb-NO" dirty="0"/>
              <a:t> is a software </a:t>
            </a:r>
            <a:r>
              <a:rPr lang="nb-NO" dirty="0" err="1"/>
              <a:t>company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</a:t>
            </a:r>
            <a:r>
              <a:rPr lang="nb-NO" dirty="0" err="1"/>
              <a:t>eQuest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4426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deals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entities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sort. It is a software suite for horse </a:t>
            </a:r>
            <a:r>
              <a:rPr lang="nb-NO" dirty="0" err="1"/>
              <a:t>owners</a:t>
            </a:r>
            <a:r>
              <a:rPr lang="nb-NO" dirty="0"/>
              <a:t>, and </a:t>
            </a:r>
            <a:r>
              <a:rPr lang="nb-NO" dirty="0" err="1"/>
              <a:t>deals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horse </a:t>
            </a:r>
            <a:r>
              <a:rPr lang="nb-NO" dirty="0" err="1"/>
              <a:t>owners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do,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breeding</a:t>
            </a:r>
            <a:r>
              <a:rPr lang="nb-NO" dirty="0"/>
              <a:t>, </a:t>
            </a:r>
            <a:r>
              <a:rPr lang="nb-NO" dirty="0" err="1"/>
              <a:t>feeding</a:t>
            </a:r>
            <a:r>
              <a:rPr lang="nb-NO" dirty="0"/>
              <a:t>, racing, parades, </a:t>
            </a:r>
            <a:r>
              <a:rPr lang="nb-NO" dirty="0" err="1"/>
              <a:t>stuff</a:t>
            </a:r>
            <a:r>
              <a:rPr lang="nb-NO" dirty="0"/>
              <a:t> like </a:t>
            </a:r>
            <a:r>
              <a:rPr lang="nb-NO" dirty="0" err="1"/>
              <a:t>that</a:t>
            </a:r>
            <a:r>
              <a:rPr lang="nb-NO" dirty="0"/>
              <a:t>. And </a:t>
            </a:r>
            <a:r>
              <a:rPr lang="nb-NO" dirty="0" err="1"/>
              <a:t>eQuest</a:t>
            </a:r>
            <a:r>
              <a:rPr lang="nb-NO" dirty="0"/>
              <a:t> is </a:t>
            </a:r>
            <a:r>
              <a:rPr lang="nb-NO" dirty="0" err="1"/>
              <a:t>fairly</a:t>
            </a:r>
            <a:r>
              <a:rPr lang="nb-NO" dirty="0"/>
              <a:t> </a:t>
            </a:r>
            <a:r>
              <a:rPr lang="nb-NO" dirty="0" err="1"/>
              <a:t>successful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market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7657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 it is so </a:t>
            </a:r>
            <a:r>
              <a:rPr lang="nb-NO" dirty="0" err="1"/>
              <a:t>successful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decides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is time to </a:t>
            </a:r>
            <a:r>
              <a:rPr lang="nb-NO" dirty="0" err="1"/>
              <a:t>branch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and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capture</a:t>
            </a:r>
            <a:r>
              <a:rPr lang="nb-NO" dirty="0"/>
              <a:t> more </a:t>
            </a:r>
            <a:r>
              <a:rPr lang="nb-NO" dirty="0" err="1"/>
              <a:t>market</a:t>
            </a:r>
            <a:r>
              <a:rPr lang="nb-NO" dirty="0"/>
              <a:t> </a:t>
            </a:r>
            <a:r>
              <a:rPr lang="nb-NO" dirty="0" err="1"/>
              <a:t>shares</a:t>
            </a:r>
            <a:r>
              <a:rPr lang="nb-NO" dirty="0"/>
              <a:t>, by handling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horse as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3467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 </a:t>
            </a:r>
            <a:r>
              <a:rPr lang="nb-NO" dirty="0" err="1"/>
              <a:t>Compared</a:t>
            </a:r>
            <a:r>
              <a:rPr lang="nb-NO" dirty="0"/>
              <a:t> to </a:t>
            </a:r>
            <a:r>
              <a:rPr lang="nb-NO" dirty="0" err="1"/>
              <a:t>other</a:t>
            </a:r>
            <a:r>
              <a:rPr lang="nb-NO" dirty="0"/>
              <a:t> horses,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tend</a:t>
            </a:r>
            <a:r>
              <a:rPr lang="nb-NO" dirty="0"/>
              <a:t> to be </a:t>
            </a:r>
            <a:r>
              <a:rPr lang="nb-NO" dirty="0" err="1"/>
              <a:t>short</a:t>
            </a:r>
            <a:r>
              <a:rPr lang="nb-NO" dirty="0"/>
              <a:t>, </a:t>
            </a:r>
            <a:r>
              <a:rPr lang="nb-NO" dirty="0" err="1"/>
              <a:t>strong</a:t>
            </a:r>
            <a:r>
              <a:rPr lang="nb-NO" dirty="0"/>
              <a:t> and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have a </a:t>
            </a:r>
            <a:r>
              <a:rPr lang="nb-NO" dirty="0" err="1"/>
              <a:t>rumour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stubborn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they’re</a:t>
            </a:r>
            <a:r>
              <a:rPr lang="nb-NO" dirty="0"/>
              <a:t> intelligent horses, </a:t>
            </a:r>
            <a:r>
              <a:rPr lang="nb-NO" dirty="0" err="1"/>
              <a:t>they</a:t>
            </a:r>
            <a:r>
              <a:rPr lang="nb-NO" dirty="0"/>
              <a:t> have a </a:t>
            </a:r>
            <a:r>
              <a:rPr lang="nb-NO" dirty="0" err="1"/>
              <a:t>strong</a:t>
            </a:r>
            <a:r>
              <a:rPr lang="nb-NO" dirty="0"/>
              <a:t>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self</a:t>
            </a:r>
            <a:r>
              <a:rPr lang="nb-NO" dirty="0"/>
              <a:t>, so </a:t>
            </a:r>
            <a:r>
              <a:rPr lang="nb-NO" dirty="0" err="1"/>
              <a:t>they’ll</a:t>
            </a:r>
            <a:r>
              <a:rPr lang="nb-NO" dirty="0"/>
              <a:t> </a:t>
            </a:r>
            <a:r>
              <a:rPr lang="nb-NO" dirty="0" err="1"/>
              <a:t>refuse</a:t>
            </a:r>
            <a:r>
              <a:rPr lang="nb-NO" dirty="0"/>
              <a:t> to do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seem</a:t>
            </a:r>
            <a:r>
              <a:rPr lang="nb-NO" dirty="0"/>
              <a:t> </a:t>
            </a:r>
            <a:r>
              <a:rPr lang="nb-NO" dirty="0" err="1"/>
              <a:t>harmful</a:t>
            </a:r>
            <a:r>
              <a:rPr lang="nb-NO" dirty="0"/>
              <a:t> to </a:t>
            </a:r>
            <a:r>
              <a:rPr lang="nb-NO" dirty="0" err="1"/>
              <a:t>them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646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fine, </a:t>
            </a:r>
            <a:r>
              <a:rPr lang="nb-NO" dirty="0" err="1"/>
              <a:t>everyone</a:t>
            </a:r>
            <a:r>
              <a:rPr lang="nb-NO" dirty="0"/>
              <a:t> </a:t>
            </a:r>
            <a:r>
              <a:rPr lang="nb-NO" dirty="0" err="1"/>
              <a:t>agrees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software suite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adapted</a:t>
            </a:r>
            <a:r>
              <a:rPr lang="nb-NO" dirty="0"/>
              <a:t> to handle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 as </a:t>
            </a:r>
            <a:r>
              <a:rPr lang="nb-NO" dirty="0" err="1"/>
              <a:t>well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a strange </a:t>
            </a:r>
            <a:r>
              <a:rPr lang="nb-NO" dirty="0" err="1"/>
              <a:t>effect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conversations</a:t>
            </a:r>
            <a:r>
              <a:rPr lang="nb-NO" dirty="0"/>
              <a:t> and </a:t>
            </a:r>
            <a:r>
              <a:rPr lang="nb-NO" dirty="0" err="1"/>
              <a:t>discussions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team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horse?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3437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just </a:t>
            </a:r>
            <a:r>
              <a:rPr lang="nb-NO" dirty="0" err="1"/>
              <a:t>the</a:t>
            </a:r>
            <a:r>
              <a:rPr lang="nb-NO" dirty="0"/>
              <a:t> old </a:t>
            </a:r>
            <a:r>
              <a:rPr lang="nb-NO" dirty="0" err="1"/>
              <a:t>one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538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is it </a:t>
            </a:r>
            <a:r>
              <a:rPr lang="nb-NO" dirty="0" err="1"/>
              <a:t>the</a:t>
            </a:r>
            <a:r>
              <a:rPr lang="nb-NO" dirty="0"/>
              <a:t> old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?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former,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latter, and </a:t>
            </a:r>
            <a:r>
              <a:rPr lang="nb-NO" dirty="0" err="1"/>
              <a:t>that’s</a:t>
            </a:r>
            <a:r>
              <a:rPr lang="nb-NO" dirty="0"/>
              <a:t> </a:t>
            </a:r>
            <a:r>
              <a:rPr lang="nb-NO" dirty="0" err="1"/>
              <a:t>confusing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4547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invent</a:t>
            </a:r>
            <a:r>
              <a:rPr lang="nb-NO" dirty="0"/>
              <a:t> </a:t>
            </a:r>
            <a:r>
              <a:rPr lang="nb-NO" dirty="0" err="1"/>
              <a:t>qualifiers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apply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word</a:t>
            </a:r>
            <a:r>
              <a:rPr lang="nb-NO" dirty="0"/>
              <a:t> horse. So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8439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invent</a:t>
            </a:r>
            <a:r>
              <a:rPr lang="nb-NO" dirty="0"/>
              <a:t> </a:t>
            </a:r>
            <a:r>
              <a:rPr lang="nb-NO" dirty="0" err="1"/>
              <a:t>qualifiers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apply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word</a:t>
            </a:r>
            <a:r>
              <a:rPr lang="nb-NO" dirty="0"/>
              <a:t> horse. So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54688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called</a:t>
            </a:r>
            <a:r>
              <a:rPr lang="nb-NO" dirty="0"/>
              <a:t> a </a:t>
            </a:r>
            <a:r>
              <a:rPr lang="nb-NO" dirty="0" err="1"/>
              <a:t>typical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639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66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true horse </a:t>
            </a:r>
            <a:r>
              <a:rPr lang="nb-NO" dirty="0" err="1"/>
              <a:t>even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8498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an old-</a:t>
            </a:r>
            <a:r>
              <a:rPr lang="nb-NO" dirty="0" err="1"/>
              <a:t>fashioned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7099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an old-</a:t>
            </a:r>
            <a:r>
              <a:rPr lang="nb-NO" dirty="0" err="1"/>
              <a:t>fashioned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6386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my </a:t>
            </a:r>
            <a:r>
              <a:rPr lang="nb-NO" dirty="0" err="1"/>
              <a:t>favorite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horse-horse.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9632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check</a:t>
            </a:r>
            <a:r>
              <a:rPr lang="nb-NO" dirty="0"/>
              <a:t> and </a:t>
            </a:r>
            <a:r>
              <a:rPr lang="nb-NO" dirty="0" err="1"/>
              <a:t>branch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, for </a:t>
            </a:r>
            <a:r>
              <a:rPr lang="nb-NO" dirty="0" err="1"/>
              <a:t>the</a:t>
            </a:r>
            <a:r>
              <a:rPr lang="nb-NO" dirty="0"/>
              <a:t> cases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treat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horse and a horse-horse </a:t>
            </a:r>
            <a:r>
              <a:rPr lang="nb-NO" dirty="0" err="1"/>
              <a:t>the</a:t>
            </a:r>
            <a:r>
              <a:rPr lang="nb-NO" dirty="0"/>
              <a:t> same,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business </a:t>
            </a:r>
            <a:r>
              <a:rPr lang="nb-NO" dirty="0" err="1"/>
              <a:t>logic</a:t>
            </a:r>
            <a:r>
              <a:rPr lang="nb-NO" dirty="0"/>
              <a:t> is different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31873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fairly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unfortunately</a:t>
            </a:r>
            <a:r>
              <a:rPr lang="nb-NO" dirty="0"/>
              <a:t> 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bugs</a:t>
            </a:r>
            <a:r>
              <a:rPr lang="nb-NO" dirty="0"/>
              <a:t> in </a:t>
            </a:r>
            <a:r>
              <a:rPr lang="nb-NO" dirty="0" err="1"/>
              <a:t>production</a:t>
            </a:r>
            <a:r>
              <a:rPr lang="nb-NO" dirty="0"/>
              <a:t>.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be? It turns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horse </a:t>
            </a:r>
            <a:r>
              <a:rPr lang="nb-NO" dirty="0" err="1"/>
              <a:t>owners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regular</a:t>
            </a:r>
            <a:r>
              <a:rPr lang="nb-NO" dirty="0"/>
              <a:t> horses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short</a:t>
            </a:r>
            <a:r>
              <a:rPr lang="nb-NO" dirty="0"/>
              <a:t>, </a:t>
            </a:r>
            <a:r>
              <a:rPr lang="nb-NO" dirty="0" err="1"/>
              <a:t>strong</a:t>
            </a:r>
            <a:r>
              <a:rPr lang="nb-NO" dirty="0"/>
              <a:t> and </a:t>
            </a:r>
            <a:r>
              <a:rPr lang="nb-NO" dirty="0" err="1"/>
              <a:t>stubborn</a:t>
            </a:r>
            <a:r>
              <a:rPr lang="nb-NO" dirty="0"/>
              <a:t> as </a:t>
            </a:r>
            <a:r>
              <a:rPr lang="nb-NO" dirty="0" err="1"/>
              <a:t>well</a:t>
            </a:r>
            <a:r>
              <a:rPr lang="nb-NO" dirty="0"/>
              <a:t>, and so </a:t>
            </a:r>
            <a:r>
              <a:rPr lang="nb-NO" dirty="0" err="1"/>
              <a:t>the</a:t>
            </a:r>
            <a:r>
              <a:rPr lang="nb-NO" dirty="0"/>
              <a:t> horses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mislabeled</a:t>
            </a:r>
            <a:r>
              <a:rPr lang="nb-NO" dirty="0"/>
              <a:t> in a </a:t>
            </a:r>
            <a:r>
              <a:rPr lang="nb-NO" dirty="0" err="1"/>
              <a:t>sense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software interprets </a:t>
            </a:r>
            <a:r>
              <a:rPr lang="nb-NO" dirty="0" err="1"/>
              <a:t>them</a:t>
            </a:r>
            <a:r>
              <a:rPr lang="nb-NO" dirty="0"/>
              <a:t> as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1503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developers</a:t>
            </a:r>
            <a:r>
              <a:rPr lang="nb-NO" dirty="0"/>
              <a:t> at </a:t>
            </a:r>
            <a:r>
              <a:rPr lang="nb-NO" dirty="0" err="1"/>
              <a:t>eQuest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pragmatic</a:t>
            </a:r>
            <a:r>
              <a:rPr lang="nb-NO" dirty="0"/>
              <a:t> and </a:t>
            </a:r>
            <a:r>
              <a:rPr lang="nb-NO" dirty="0" err="1"/>
              <a:t>ingenious</a:t>
            </a:r>
            <a:r>
              <a:rPr lang="nb-NO" dirty="0"/>
              <a:t>, and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discover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horses </a:t>
            </a:r>
            <a:r>
              <a:rPr lang="nb-NO" dirty="0" err="1"/>
              <a:t>also</a:t>
            </a:r>
            <a:r>
              <a:rPr lang="nb-NO" dirty="0"/>
              <a:t> make a </a:t>
            </a:r>
            <a:r>
              <a:rPr lang="nb-NO" dirty="0" err="1"/>
              <a:t>distinctive</a:t>
            </a:r>
            <a:r>
              <a:rPr lang="nb-NO" dirty="0"/>
              <a:t> sound.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i-</a:t>
            </a:r>
            <a:r>
              <a:rPr lang="nb-NO" dirty="0" err="1"/>
              <a:t>haa</a:t>
            </a:r>
            <a:r>
              <a:rPr lang="nb-NO" dirty="0"/>
              <a:t>, </a:t>
            </a:r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old horses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neigh</a:t>
            </a:r>
            <a:r>
              <a:rPr lang="nb-NO" dirty="0"/>
              <a:t>.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seems</a:t>
            </a:r>
            <a:r>
              <a:rPr lang="nb-NO" dirty="0"/>
              <a:t> to </a:t>
            </a:r>
            <a:r>
              <a:rPr lang="nb-NO" dirty="0" err="1"/>
              <a:t>fix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bugs</a:t>
            </a:r>
            <a:r>
              <a:rPr lang="nb-NO" dirty="0"/>
              <a:t>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is </a:t>
            </a:r>
            <a:r>
              <a:rPr lang="nb-NO" dirty="0" err="1"/>
              <a:t>now</a:t>
            </a:r>
            <a:r>
              <a:rPr lang="nb-NO" dirty="0"/>
              <a:t> less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it used to be back in </a:t>
            </a:r>
            <a:r>
              <a:rPr lang="nb-NO" dirty="0" err="1"/>
              <a:t>the</a:t>
            </a:r>
            <a:r>
              <a:rPr lang="nb-NO" dirty="0"/>
              <a:t> old </a:t>
            </a:r>
            <a:r>
              <a:rPr lang="nb-NO" dirty="0" err="1"/>
              <a:t>days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works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639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works</a:t>
            </a:r>
            <a:r>
              <a:rPr lang="nb-NO" dirty="0"/>
              <a:t> so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</a:t>
            </a:r>
            <a:r>
              <a:rPr lang="nb-NO" dirty="0" err="1"/>
              <a:t>decides</a:t>
            </a:r>
            <a:r>
              <a:rPr lang="nb-NO" dirty="0"/>
              <a:t> to </a:t>
            </a:r>
            <a:r>
              <a:rPr lang="nb-NO" dirty="0" err="1"/>
              <a:t>branch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further</a:t>
            </a:r>
            <a:r>
              <a:rPr lang="nb-NO" dirty="0"/>
              <a:t>, to handle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horse. </a:t>
            </a:r>
            <a:r>
              <a:rPr lang="nb-NO" dirty="0" err="1"/>
              <a:t>What</a:t>
            </a:r>
            <a:r>
              <a:rPr lang="nb-NO" dirty="0"/>
              <a:t> is it?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9006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horse </a:t>
            </a:r>
            <a:r>
              <a:rPr lang="nb-NO" dirty="0" err="1"/>
              <a:t>that</a:t>
            </a:r>
            <a:r>
              <a:rPr lang="nb-NO" dirty="0"/>
              <a:t> is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offspring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regular</a:t>
            </a:r>
            <a:r>
              <a:rPr lang="nb-NO" dirty="0"/>
              <a:t> horse-horse and a </a:t>
            </a:r>
            <a:r>
              <a:rPr lang="nb-NO" dirty="0" err="1"/>
              <a:t>short</a:t>
            </a:r>
            <a:r>
              <a:rPr lang="nb-NO" dirty="0"/>
              <a:t> and </a:t>
            </a:r>
            <a:r>
              <a:rPr lang="nb-NO" dirty="0" err="1"/>
              <a:t>stubborn</a:t>
            </a:r>
            <a:r>
              <a:rPr lang="nb-NO" dirty="0"/>
              <a:t> horse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goes</a:t>
            </a:r>
            <a:r>
              <a:rPr lang="nb-NO" dirty="0"/>
              <a:t> i-</a:t>
            </a:r>
            <a:r>
              <a:rPr lang="nb-NO" dirty="0" err="1"/>
              <a:t>haa</a:t>
            </a:r>
            <a:r>
              <a:rPr lang="nb-NO" dirty="0"/>
              <a:t>.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</a:t>
            </a:r>
            <a:r>
              <a:rPr lang="nb-NO" dirty="0" err="1"/>
              <a:t>owner</a:t>
            </a:r>
            <a:r>
              <a:rPr lang="nb-NO" dirty="0"/>
              <a:t> is </a:t>
            </a:r>
            <a:r>
              <a:rPr lang="nb-NO" dirty="0" err="1"/>
              <a:t>enthusiastic</a:t>
            </a:r>
            <a:r>
              <a:rPr lang="nb-NO" dirty="0"/>
              <a:t>,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surely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must be simple to </a:t>
            </a:r>
            <a:r>
              <a:rPr lang="nb-NO" dirty="0" err="1"/>
              <a:t>implement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already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regular</a:t>
            </a:r>
            <a:r>
              <a:rPr lang="nb-NO" dirty="0"/>
              <a:t> horse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horse, and so a horse </a:t>
            </a:r>
            <a:r>
              <a:rPr lang="nb-NO" dirty="0" err="1"/>
              <a:t>that’s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inbetween</a:t>
            </a:r>
            <a:r>
              <a:rPr lang="nb-NO" dirty="0"/>
              <a:t> must be trivial to handle. This </a:t>
            </a:r>
            <a:r>
              <a:rPr lang="nb-NO" dirty="0" err="1"/>
              <a:t>one</a:t>
            </a:r>
            <a:r>
              <a:rPr lang="nb-NO" dirty="0"/>
              <a:t> is hard to talk </a:t>
            </a:r>
            <a:r>
              <a:rPr lang="nb-NO" dirty="0" err="1"/>
              <a:t>about</a:t>
            </a:r>
            <a:r>
              <a:rPr lang="nb-NO" dirty="0"/>
              <a:t> in </a:t>
            </a:r>
            <a:r>
              <a:rPr lang="nb-NO" dirty="0" err="1"/>
              <a:t>meetings</a:t>
            </a:r>
            <a:r>
              <a:rPr lang="nb-NO" dirty="0"/>
              <a:t>. So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desperately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invent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, like a half-</a:t>
            </a:r>
            <a:r>
              <a:rPr lang="nb-NO" dirty="0" err="1"/>
              <a:t>hee</a:t>
            </a:r>
            <a:r>
              <a:rPr lang="nb-NO" dirty="0"/>
              <a:t>-</a:t>
            </a:r>
            <a:r>
              <a:rPr lang="nb-NO" dirty="0" err="1"/>
              <a:t>haw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catch</a:t>
            </a:r>
            <a:r>
              <a:rPr lang="nb-NO" dirty="0"/>
              <a:t> on.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just </a:t>
            </a:r>
            <a:r>
              <a:rPr lang="nb-NO" dirty="0" err="1"/>
              <a:t>say</a:t>
            </a:r>
            <a:r>
              <a:rPr lang="nb-NO" dirty="0"/>
              <a:t> «horse»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occasionally</a:t>
            </a:r>
            <a:r>
              <a:rPr lang="nb-NO" dirty="0"/>
              <a:t> </a:t>
            </a:r>
            <a:r>
              <a:rPr lang="nb-NO" dirty="0" err="1"/>
              <a:t>qualify</a:t>
            </a:r>
            <a:r>
              <a:rPr lang="nb-NO" dirty="0"/>
              <a:t> by listing all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properties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430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hard to talk </a:t>
            </a:r>
            <a:r>
              <a:rPr lang="nb-NO" dirty="0" err="1"/>
              <a:t>about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still </a:t>
            </a:r>
            <a:r>
              <a:rPr lang="nb-NO" dirty="0" err="1"/>
              <a:t>write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for it.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12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233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more </a:t>
            </a:r>
            <a:r>
              <a:rPr lang="nb-NO" dirty="0" err="1"/>
              <a:t>complicated</a:t>
            </a:r>
            <a:r>
              <a:rPr lang="nb-NO" dirty="0"/>
              <a:t>, </a:t>
            </a:r>
            <a:r>
              <a:rPr lang="nb-NO" dirty="0" err="1"/>
              <a:t>invariably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bugs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0129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?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went</a:t>
            </a:r>
            <a:r>
              <a:rPr lang="nb-NO" dirty="0"/>
              <a:t> </a:t>
            </a:r>
            <a:r>
              <a:rPr lang="nb-NO" dirty="0" err="1"/>
              <a:t>wrong</a:t>
            </a:r>
            <a:r>
              <a:rPr lang="nb-NO" dirty="0"/>
              <a:t>? </a:t>
            </a:r>
            <a:r>
              <a:rPr lang="nb-NO" dirty="0" err="1"/>
              <a:t>Well</a:t>
            </a:r>
            <a:r>
              <a:rPr lang="nb-NO" dirty="0"/>
              <a:t>, </a:t>
            </a:r>
            <a:r>
              <a:rPr lang="nb-NO" dirty="0" err="1"/>
              <a:t>here’s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. And as a </a:t>
            </a:r>
            <a:r>
              <a:rPr lang="nb-NO" dirty="0" err="1"/>
              <a:t>developer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ask,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matter? And </a:t>
            </a:r>
            <a:r>
              <a:rPr lang="nb-NO" dirty="0" err="1"/>
              <a:t>the</a:t>
            </a:r>
            <a:r>
              <a:rPr lang="nb-NO" dirty="0"/>
              <a:t> problem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have </a:t>
            </a:r>
            <a:r>
              <a:rPr lang="nb-NO" dirty="0" err="1"/>
              <a:t>offspring</a:t>
            </a:r>
            <a:r>
              <a:rPr lang="nb-NO" dirty="0"/>
              <a:t>, so </a:t>
            </a:r>
            <a:r>
              <a:rPr lang="nb-NO" dirty="0" err="1"/>
              <a:t>that’s</a:t>
            </a:r>
            <a:r>
              <a:rPr lang="nb-NO" dirty="0"/>
              <a:t> an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dirty="0" err="1"/>
              <a:t>distinction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breeding</a:t>
            </a:r>
            <a:r>
              <a:rPr lang="nb-NO" dirty="0"/>
              <a:t> </a:t>
            </a:r>
            <a:r>
              <a:rPr lang="nb-NO" dirty="0" err="1"/>
              <a:t>module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93011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Og da begynner du som utvikler å bruke uttrykket teknisk gjeld stadig oftere.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2077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business must </a:t>
            </a:r>
            <a:r>
              <a:rPr lang="nb-NO" dirty="0" err="1"/>
              <a:t>move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, and so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this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6250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767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7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54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I’d</a:t>
            </a:r>
            <a:r>
              <a:rPr lang="nb-NO" dirty="0"/>
              <a:t> like to tell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story </a:t>
            </a:r>
            <a:r>
              <a:rPr lang="nb-NO" dirty="0" err="1"/>
              <a:t>now</a:t>
            </a:r>
            <a:r>
              <a:rPr lang="nb-NO" dirty="0"/>
              <a:t>. This </a:t>
            </a:r>
            <a:r>
              <a:rPr lang="nb-NO" dirty="0" err="1"/>
              <a:t>one</a:t>
            </a:r>
            <a:r>
              <a:rPr lang="nb-NO" dirty="0"/>
              <a:t> is real, </a:t>
            </a:r>
            <a:r>
              <a:rPr lang="nb-NO" dirty="0" err="1"/>
              <a:t>it’s</a:t>
            </a:r>
            <a:r>
              <a:rPr lang="nb-NO" dirty="0"/>
              <a:t> from NRK TV,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824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horses,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a lot </a:t>
            </a:r>
            <a:r>
              <a:rPr lang="nb-NO" dirty="0" err="1"/>
              <a:t>about</a:t>
            </a:r>
            <a:r>
              <a:rPr lang="nb-NO" dirty="0"/>
              <a:t> TV shows. So </a:t>
            </a:r>
            <a:r>
              <a:rPr lang="nb-NO" dirty="0" err="1"/>
              <a:t>what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anything</a:t>
            </a:r>
            <a:r>
              <a:rPr lang="nb-NO" dirty="0"/>
              <a:t>, is a TV show?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0033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TV show. 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 </a:t>
            </a:r>
            <a:r>
              <a:rPr lang="nb-NO" dirty="0" err="1"/>
              <a:t>that</a:t>
            </a:r>
            <a:r>
              <a:rPr lang="nb-NO" dirty="0"/>
              <a:t> has a </a:t>
            </a:r>
            <a:r>
              <a:rPr lang="nb-NO" dirty="0" err="1"/>
              <a:t>beginning</a:t>
            </a:r>
            <a:r>
              <a:rPr lang="nb-NO" dirty="0"/>
              <a:t> and an end, it has episodes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linked</a:t>
            </a:r>
            <a:r>
              <a:rPr lang="nb-NO" dirty="0"/>
              <a:t> </a:t>
            </a:r>
            <a:r>
              <a:rPr lang="nb-NO" dirty="0" err="1"/>
              <a:t>together</a:t>
            </a:r>
            <a:r>
              <a:rPr lang="nb-NO" dirty="0"/>
              <a:t> by a narrative </a:t>
            </a:r>
            <a:r>
              <a:rPr lang="nb-NO" dirty="0" err="1"/>
              <a:t>arch</a:t>
            </a:r>
            <a:r>
              <a:rPr lang="nb-NO" dirty="0"/>
              <a:t>. </a:t>
            </a:r>
            <a:r>
              <a:rPr lang="nb-NO" dirty="0" err="1"/>
              <a:t>Unless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episodes in </a:t>
            </a:r>
            <a:r>
              <a:rPr lang="nb-NO" dirty="0" err="1"/>
              <a:t>sequence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won’t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make </a:t>
            </a:r>
            <a:r>
              <a:rPr lang="nb-NO" dirty="0" err="1"/>
              <a:t>sense</a:t>
            </a:r>
            <a:r>
              <a:rPr lang="nb-NO" dirty="0"/>
              <a:t> to </a:t>
            </a:r>
            <a:r>
              <a:rPr lang="nb-NO" dirty="0" err="1"/>
              <a:t>you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551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683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a different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show, </a:t>
            </a:r>
            <a:r>
              <a:rPr lang="nb-NO" dirty="0" err="1"/>
              <a:t>it’s</a:t>
            </a:r>
            <a:r>
              <a:rPr lang="nb-NO" dirty="0"/>
              <a:t> more like a </a:t>
            </a:r>
            <a:r>
              <a:rPr lang="nb-NO" dirty="0" err="1"/>
              <a:t>branded</a:t>
            </a:r>
            <a:r>
              <a:rPr lang="nb-NO" dirty="0"/>
              <a:t> series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documentaries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instalment</a:t>
            </a:r>
            <a:r>
              <a:rPr lang="nb-NO" dirty="0"/>
              <a:t> in </a:t>
            </a:r>
            <a:r>
              <a:rPr lang="nb-NO" dirty="0" err="1"/>
              <a:t>that</a:t>
            </a:r>
            <a:r>
              <a:rPr lang="nb-NO" dirty="0"/>
              <a:t> show </a:t>
            </a:r>
            <a:r>
              <a:rPr lang="nb-NO" dirty="0" err="1"/>
              <a:t>independently</a:t>
            </a:r>
            <a:r>
              <a:rPr lang="nb-NO" dirty="0"/>
              <a:t> from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79608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yet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TV show,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daily</a:t>
            </a:r>
            <a:r>
              <a:rPr lang="nb-NO" dirty="0"/>
              <a:t> </a:t>
            </a:r>
            <a:r>
              <a:rPr lang="nb-NO" dirty="0" err="1"/>
              <a:t>news</a:t>
            </a:r>
            <a:r>
              <a:rPr lang="nb-NO" dirty="0"/>
              <a:t>.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latest </a:t>
            </a:r>
            <a:r>
              <a:rPr lang="nb-NO" dirty="0" err="1"/>
              <a:t>instalment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277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this</a:t>
            </a:r>
            <a:r>
              <a:rPr lang="nb-NO" dirty="0"/>
              <a:t> is a talkshow,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413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. This is SKAM, </a:t>
            </a:r>
            <a:r>
              <a:rPr lang="nb-NO" dirty="0" err="1"/>
              <a:t>which</a:t>
            </a:r>
            <a:r>
              <a:rPr lang="nb-NO" dirty="0"/>
              <a:t> is a TV show,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an online </a:t>
            </a:r>
            <a:r>
              <a:rPr lang="nb-NO" dirty="0" err="1"/>
              <a:t>experience</a:t>
            </a:r>
            <a:r>
              <a:rPr lang="nb-NO" dirty="0"/>
              <a:t>,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social</a:t>
            </a:r>
            <a:r>
              <a:rPr lang="nb-NO" dirty="0"/>
              <a:t> media </a:t>
            </a:r>
            <a:r>
              <a:rPr lang="nb-NO" dirty="0" err="1"/>
              <a:t>accounts</a:t>
            </a:r>
            <a:r>
              <a:rPr lang="nb-NO" dirty="0"/>
              <a:t>,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messages</a:t>
            </a:r>
            <a:r>
              <a:rPr lang="nb-NO" dirty="0"/>
              <a:t> and </a:t>
            </a:r>
            <a:r>
              <a:rPr lang="nb-NO" dirty="0" err="1"/>
              <a:t>small</a:t>
            </a:r>
            <a:r>
              <a:rPr lang="nb-NO" dirty="0"/>
              <a:t> </a:t>
            </a:r>
            <a:r>
              <a:rPr lang="nb-NO" dirty="0" err="1"/>
              <a:t>episodic</a:t>
            </a:r>
            <a:r>
              <a:rPr lang="nb-NO" dirty="0"/>
              <a:t> </a:t>
            </a:r>
            <a:r>
              <a:rPr lang="nb-NO" dirty="0" err="1"/>
              <a:t>snippets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footage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014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Whereas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a </a:t>
            </a:r>
            <a:r>
              <a:rPr lang="nb-NO" dirty="0" err="1"/>
              <a:t>collection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sport </a:t>
            </a:r>
            <a:r>
              <a:rPr lang="nb-NO" dirty="0" err="1"/>
              <a:t>events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type. Is </a:t>
            </a:r>
            <a:r>
              <a:rPr lang="nb-NO" dirty="0" err="1"/>
              <a:t>that</a:t>
            </a:r>
            <a:r>
              <a:rPr lang="nb-NO" dirty="0"/>
              <a:t> a TV show?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present it as </a:t>
            </a:r>
            <a:r>
              <a:rPr lang="nb-NO" dirty="0" err="1"/>
              <a:t>such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71343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56575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0497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5739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6823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281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2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25105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ponder</a:t>
            </a:r>
            <a:r>
              <a:rPr lang="nb-NO" dirty="0"/>
              <a:t> </a:t>
            </a:r>
            <a:r>
              <a:rPr lang="nb-NO" dirty="0" err="1"/>
              <a:t>quite</a:t>
            </a:r>
            <a:r>
              <a:rPr lang="nb-NO" dirty="0"/>
              <a:t> a bit is «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TV shows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»? Or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06955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I just </a:t>
            </a:r>
            <a:r>
              <a:rPr lang="nb-NO" dirty="0" err="1"/>
              <a:t>wanted</a:t>
            </a:r>
            <a:r>
              <a:rPr lang="nb-NO" dirty="0"/>
              <a:t> to </a:t>
            </a:r>
            <a:r>
              <a:rPr lang="nb-NO" dirty="0" err="1"/>
              <a:t>include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live </a:t>
            </a:r>
            <a:r>
              <a:rPr lang="nb-NO" dirty="0" err="1"/>
              <a:t>events</a:t>
            </a:r>
            <a:r>
              <a:rPr lang="nb-NO" dirty="0"/>
              <a:t> in </a:t>
            </a:r>
            <a:r>
              <a:rPr lang="nb-NO" dirty="0" err="1"/>
              <a:t>our</a:t>
            </a:r>
            <a:r>
              <a:rPr lang="nb-NO" dirty="0"/>
              <a:t> service.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3981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Prior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is </a:t>
            </a:r>
            <a:r>
              <a:rPr lang="nb-NO" dirty="0" err="1"/>
              <a:t>planned</a:t>
            </a:r>
            <a:r>
              <a:rPr lang="nb-NO" dirty="0"/>
              <a:t>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it </a:t>
            </a:r>
            <a:r>
              <a:rPr lang="nb-NO" dirty="0" err="1"/>
              <a:t>because</a:t>
            </a:r>
            <a:r>
              <a:rPr lang="nb-NO" dirty="0"/>
              <a:t> it </a:t>
            </a:r>
            <a:r>
              <a:rPr lang="nb-NO" dirty="0" err="1"/>
              <a:t>hasn’t</a:t>
            </a:r>
            <a:r>
              <a:rPr lang="nb-NO" dirty="0"/>
              <a:t> </a:t>
            </a:r>
            <a:r>
              <a:rPr lang="nb-NO" dirty="0" err="1"/>
              <a:t>happened</a:t>
            </a:r>
            <a:r>
              <a:rPr lang="nb-NO" dirty="0"/>
              <a:t> </a:t>
            </a:r>
            <a:r>
              <a:rPr lang="nb-NO" dirty="0" err="1"/>
              <a:t>yet</a:t>
            </a:r>
            <a:r>
              <a:rPr lang="nb-NO" dirty="0"/>
              <a:t>. </a:t>
            </a:r>
            <a:r>
              <a:rPr lang="nb-NO" dirty="0" err="1"/>
              <a:t>Then</a:t>
            </a:r>
            <a:r>
              <a:rPr lang="nb-NO" dirty="0"/>
              <a:t> it </a:t>
            </a:r>
            <a:r>
              <a:rPr lang="nb-NO" dirty="0" err="1"/>
              <a:t>becomes</a:t>
            </a:r>
            <a:r>
              <a:rPr lang="nb-NO" dirty="0"/>
              <a:t> live as it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unfolds</a:t>
            </a:r>
            <a:r>
              <a:rPr lang="nb-NO" dirty="0"/>
              <a:t>, and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afterwards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demand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0982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 </a:t>
            </a:r>
            <a:r>
              <a:rPr lang="nb-NO" dirty="0" err="1"/>
              <a:t>top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live </a:t>
            </a:r>
            <a:r>
              <a:rPr lang="nb-NO" dirty="0" err="1"/>
              <a:t>broadcast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82370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traditional</a:t>
            </a:r>
            <a:r>
              <a:rPr lang="nb-NO" dirty="0"/>
              <a:t> linear </a:t>
            </a:r>
            <a:r>
              <a:rPr lang="nb-NO" dirty="0" err="1"/>
              <a:t>programming</a:t>
            </a:r>
            <a:r>
              <a:rPr lang="nb-NO" dirty="0"/>
              <a:t> live in a </a:t>
            </a:r>
            <a:r>
              <a:rPr lang="nb-NO" dirty="0" err="1"/>
              <a:t>sense</a:t>
            </a:r>
            <a:r>
              <a:rPr lang="nb-NO" dirty="0"/>
              <a:t>. The </a:t>
            </a:r>
            <a:r>
              <a:rPr lang="nb-NO" dirty="0" err="1"/>
              <a:t>channel</a:t>
            </a:r>
            <a:r>
              <a:rPr lang="nb-NO" dirty="0"/>
              <a:t> host is </a:t>
            </a:r>
            <a:r>
              <a:rPr lang="nb-NO" dirty="0" err="1"/>
              <a:t>going</a:t>
            </a:r>
            <a:r>
              <a:rPr lang="nb-NO" dirty="0"/>
              <a:t> to be live, </a:t>
            </a:r>
            <a:r>
              <a:rPr lang="nb-NO" dirty="0" err="1"/>
              <a:t>obviously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programs </a:t>
            </a:r>
            <a:r>
              <a:rPr lang="nb-NO" dirty="0" err="1"/>
              <a:t>themselves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a mix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happen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 and pre-</a:t>
            </a:r>
            <a:r>
              <a:rPr lang="nb-NO" dirty="0" err="1"/>
              <a:t>recorded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38403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to </a:t>
            </a:r>
            <a:r>
              <a:rPr lang="nb-NO" dirty="0" err="1"/>
              <a:t>summarize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…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2735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live </a:t>
            </a:r>
            <a:r>
              <a:rPr lang="nb-NO" dirty="0" err="1"/>
              <a:t>content</a:t>
            </a:r>
            <a:r>
              <a:rPr lang="nb-NO" dirty="0"/>
              <a:t> on-</a:t>
            </a:r>
            <a:r>
              <a:rPr lang="nb-NO" dirty="0" err="1"/>
              <a:t>demand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do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a sports </a:t>
            </a:r>
            <a:r>
              <a:rPr lang="nb-NO" dirty="0" err="1"/>
              <a:t>event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it </a:t>
            </a:r>
            <a:r>
              <a:rPr lang="nb-NO" dirty="0" err="1"/>
              <a:t>finished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10358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on-</a:t>
            </a:r>
            <a:r>
              <a:rPr lang="nb-NO" dirty="0" err="1"/>
              <a:t>demand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live,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channels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4150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obviously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watch</a:t>
            </a:r>
            <a:r>
              <a:rPr lang="nb-NO" dirty="0"/>
              <a:t> live </a:t>
            </a:r>
            <a:r>
              <a:rPr lang="nb-NO" dirty="0" err="1"/>
              <a:t>live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actually</a:t>
            </a:r>
            <a:r>
              <a:rPr lang="nb-NO" dirty="0"/>
              <a:t> a </a:t>
            </a:r>
            <a:r>
              <a:rPr lang="nb-NO" dirty="0" err="1"/>
              <a:t>phrase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gets</a:t>
            </a:r>
            <a:r>
              <a:rPr lang="nb-NO" dirty="0"/>
              <a:t> used a lot.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5099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152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5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54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19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1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861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820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928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313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9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670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441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485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997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276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89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925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40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75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91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287F-8B97-1B43-AF72-7B5379A802C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398198" y="5878346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/>
                <a:cs typeface="Bebas Neue"/>
              </a:rPr>
              <a:t>@EINARWH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67367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3DFF06"/>
                </a:solidFill>
                <a:latin typeface="Montserrat Black"/>
                <a:cs typeface="Montserrat Black"/>
              </a:rPr>
              <a:t>DOMENE-DREVET DESIGN</a:t>
            </a:r>
            <a:endParaRPr lang="nb-NO" sz="6000" dirty="0">
              <a:solidFill>
                <a:schemeClr val="bg1"/>
              </a:solidFill>
              <a:latin typeface="Montserrat Black"/>
              <a:cs typeface="Montserrat Black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F8500-4370-46B4-98B3-7C24361B1D20}"/>
              </a:ext>
            </a:extLst>
          </p:cNvPr>
          <p:cNvSpPr txBox="1">
            <a:spLocks/>
          </p:cNvSpPr>
          <p:nvPr/>
        </p:nvSpPr>
        <p:spPr>
          <a:xfrm>
            <a:off x="0" y="375996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Black"/>
                <a:cs typeface="Montserrat Black"/>
              </a:rPr>
              <a:t>MODELLERING</a:t>
            </a:r>
            <a:br>
              <a:rPr lang="nb-NO" sz="4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Black"/>
                <a:cs typeface="Montserrat Black"/>
              </a:rPr>
              <a:t>MODULARISERING</a:t>
            </a:r>
            <a:br>
              <a:rPr lang="nb-NO" sz="4000" dirty="0">
                <a:solidFill>
                  <a:schemeClr val="bg1"/>
                </a:solidFill>
                <a:latin typeface="Montserrat Black"/>
                <a:cs typeface="Montserrat Black"/>
              </a:rPr>
            </a:br>
            <a:r>
              <a:rPr lang="nb-NO" sz="4000" dirty="0">
                <a:solidFill>
                  <a:schemeClr val="bg1"/>
                </a:solidFill>
                <a:latin typeface="Montserrat Black"/>
                <a:cs typeface="Montserrat Black"/>
              </a:rPr>
              <a:t>ORGANISERING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VI MÅ PARTISJONERE DOMENET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43341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HVA HAR TEAMET MED BOUNDED CONTEXT Å GJØRE?</a:t>
            </a:r>
          </a:p>
        </p:txBody>
      </p:sp>
    </p:spTree>
    <p:extLst>
      <p:ext uri="{BB962C8B-B14F-4D97-AF65-F5344CB8AC3E}">
        <p14:creationId xmlns:p14="http://schemas.microsoft.com/office/powerpoint/2010/main" val="3073192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 STOR 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EN BOUNDED CONTEXT?</a:t>
            </a:r>
          </a:p>
        </p:txBody>
      </p:sp>
    </p:spTree>
    <p:extLst>
      <p:ext uri="{BB962C8B-B14F-4D97-AF65-F5344CB8AC3E}">
        <p14:creationId xmlns:p14="http://schemas.microsoft.com/office/powerpoint/2010/main" val="935517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 STORT 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ET TEAM?</a:t>
            </a:r>
          </a:p>
        </p:txBody>
      </p:sp>
    </p:spTree>
    <p:extLst>
      <p:ext uri="{BB962C8B-B14F-4D97-AF65-F5344CB8AC3E}">
        <p14:creationId xmlns:p14="http://schemas.microsoft.com/office/powerpoint/2010/main" val="973226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CONWAYS LOV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9119643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 BOUNDARY KAN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OGSÅ VÆRE EN TEAMGRENSE</a:t>
            </a:r>
          </a:p>
        </p:txBody>
      </p:sp>
    </p:spTree>
    <p:extLst>
      <p:ext uri="{BB962C8B-B14F-4D97-AF65-F5344CB8AC3E}">
        <p14:creationId xmlns:p14="http://schemas.microsoft.com/office/powerpoint/2010/main" val="296148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13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HVA KOMMER FØRST?</a:t>
            </a:r>
          </a:p>
        </p:txBody>
      </p:sp>
    </p:spTree>
    <p:extLst>
      <p:ext uri="{BB962C8B-B14F-4D97-AF65-F5344CB8AC3E}">
        <p14:creationId xmlns:p14="http://schemas.microsoft.com/office/powerpoint/2010/main" val="40368043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9800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LA DEN STRATEGISKE PARTISJONERINGEN AV DOMENET DRIVE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TEAM-INNDELINGEN</a:t>
            </a:r>
          </a:p>
        </p:txBody>
      </p:sp>
    </p:spTree>
    <p:extLst>
      <p:ext uri="{BB962C8B-B14F-4D97-AF65-F5344CB8AC3E}">
        <p14:creationId xmlns:p14="http://schemas.microsoft.com/office/powerpoint/2010/main" val="3160919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4647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TEAM TOPOLOGIES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15D48F39-D09D-4B36-B9E0-E92A91727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75" y="1781175"/>
            <a:ext cx="2895876" cy="433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2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DOMENE-DREVET ORGANISASJONS-DESIGN</a:t>
            </a:r>
          </a:p>
        </p:txBody>
      </p:sp>
    </p:spTree>
    <p:extLst>
      <p:ext uri="{BB962C8B-B14F-4D97-AF65-F5344CB8AC3E}">
        <p14:creationId xmlns:p14="http://schemas.microsoft.com/office/powerpoint/2010/main" val="17131685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KOGNITIV LAST</a:t>
            </a:r>
          </a:p>
        </p:txBody>
      </p:sp>
    </p:spTree>
    <p:extLst>
      <p:ext uri="{BB962C8B-B14F-4D97-AF65-F5344CB8AC3E}">
        <p14:creationId xmlns:p14="http://schemas.microsoft.com/office/powerpoint/2010/main" val="181053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VI MÅ PARTISJONERE ORGANISASJONEN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43392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BOUNDED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49559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TEAM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CONTEXT?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4611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AUTONOMY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CONTEXT?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660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HVA SKJER VED GRENSEN?</a:t>
            </a:r>
          </a:p>
        </p:txBody>
      </p:sp>
    </p:spTree>
    <p:extLst>
      <p:ext uri="{BB962C8B-B14F-4D97-AF65-F5344CB8AC3E}">
        <p14:creationId xmlns:p14="http://schemas.microsoft.com/office/powerpoint/2010/main" val="26353124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HVORDAN FORHOLDER KONTEKSTER SEG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TIL HVERANDRE?</a:t>
            </a:r>
          </a:p>
        </p:txBody>
      </p:sp>
    </p:spTree>
    <p:extLst>
      <p:ext uri="{BB962C8B-B14F-4D97-AF65-F5344CB8AC3E}">
        <p14:creationId xmlns:p14="http://schemas.microsoft.com/office/powerpoint/2010/main" val="6174536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CONTEXT MAP</a:t>
            </a:r>
          </a:p>
        </p:txBody>
      </p:sp>
    </p:spTree>
    <p:extLst>
      <p:ext uri="{BB962C8B-B14F-4D97-AF65-F5344CB8AC3E}">
        <p14:creationId xmlns:p14="http://schemas.microsoft.com/office/powerpoint/2010/main" val="11032621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EKSPLISITTE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GRENSESTRATEGIER</a:t>
            </a:r>
          </a:p>
        </p:txBody>
      </p:sp>
    </p:spTree>
    <p:extLst>
      <p:ext uri="{BB962C8B-B14F-4D97-AF65-F5344CB8AC3E}">
        <p14:creationId xmlns:p14="http://schemas.microsoft.com/office/powerpoint/2010/main" val="7156719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PROBLEMSTILLINGER</a:t>
            </a:r>
          </a:p>
        </p:txBody>
      </p:sp>
    </p:spTree>
    <p:extLst>
      <p:ext uri="{BB962C8B-B14F-4D97-AF65-F5344CB8AC3E}">
        <p14:creationId xmlns:p14="http://schemas.microsoft.com/office/powerpoint/2010/main" val="37515093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 STOR GRAD AV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OVERLAPP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ER DET MELLOM MODELLENE?</a:t>
            </a:r>
          </a:p>
        </p:txBody>
      </p:sp>
    </p:spTree>
    <p:extLst>
      <p:ext uri="{BB962C8B-B14F-4D97-AF65-F5344CB8AC3E}">
        <p14:creationId xmlns:p14="http://schemas.microsoft.com/office/powerpoint/2010/main" val="20353621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HVA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STYRKEFORHOLDET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MELLOM TEAMENE?</a:t>
            </a:r>
          </a:p>
        </p:txBody>
      </p:sp>
    </p:spTree>
    <p:extLst>
      <p:ext uri="{BB962C8B-B14F-4D97-AF65-F5344CB8AC3E}">
        <p14:creationId xmlns:p14="http://schemas.microsoft.com/office/powerpoint/2010/main" val="222082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CONWAYS LOV </a:t>
            </a:r>
            <a:br>
              <a:rPr lang="nb-NO" sz="800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IGJEN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08731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 STOR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INNFLYTELSE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HAR MAN PÅ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DEN ANDRE MODELLEN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52890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 STOR INNFLYTELSE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HAR MAN PÅ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DET ANDRE TEAMET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72712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BOUNDED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1302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BOUNDED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9381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BOUNDED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CONTEXT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4A2BC7C0-A9DE-4644-8686-CEDCB0E1A3B3}"/>
              </a:ext>
            </a:extLst>
          </p:cNvPr>
          <p:cNvSpPr/>
          <p:nvPr/>
        </p:nvSpPr>
        <p:spPr>
          <a:xfrm>
            <a:off x="2019138" y="1844747"/>
            <a:ext cx="5178750" cy="3168506"/>
          </a:xfrm>
          <a:custGeom>
            <a:avLst/>
            <a:gdLst>
              <a:gd name="connsiteX0" fmla="*/ 204727 w 5178750"/>
              <a:gd name="connsiteY0" fmla="*/ 1197696 h 3168506"/>
              <a:gd name="connsiteX1" fmla="*/ 268895 w 5178750"/>
              <a:gd name="connsiteY1" fmla="*/ 475801 h 3168506"/>
              <a:gd name="connsiteX2" fmla="*/ 862453 w 5178750"/>
              <a:gd name="connsiteY2" fmla="*/ 50685 h 3168506"/>
              <a:gd name="connsiteX3" fmla="*/ 2530832 w 5178750"/>
              <a:gd name="connsiteY3" fmla="*/ 10580 h 3168506"/>
              <a:gd name="connsiteX4" fmla="*/ 4335569 w 5178750"/>
              <a:gd name="connsiteY4" fmla="*/ 74749 h 3168506"/>
              <a:gd name="connsiteX5" fmla="*/ 4985274 w 5178750"/>
              <a:gd name="connsiteY5" fmla="*/ 596117 h 3168506"/>
              <a:gd name="connsiteX6" fmla="*/ 5169758 w 5178750"/>
              <a:gd name="connsiteY6" fmla="*/ 1839380 h 3168506"/>
              <a:gd name="connsiteX7" fmla="*/ 4760684 w 5178750"/>
              <a:gd name="connsiteY7" fmla="*/ 2817949 h 3168506"/>
              <a:gd name="connsiteX8" fmla="*/ 3517421 w 5178750"/>
              <a:gd name="connsiteY8" fmla="*/ 3146812 h 3168506"/>
              <a:gd name="connsiteX9" fmla="*/ 1319653 w 5178750"/>
              <a:gd name="connsiteY9" fmla="*/ 3058580 h 3168506"/>
              <a:gd name="connsiteX10" fmla="*/ 60348 w 5178750"/>
              <a:gd name="connsiteY10" fmla="*/ 2424917 h 3168506"/>
              <a:gd name="connsiteX11" fmla="*/ 204727 w 5178750"/>
              <a:gd name="connsiteY11" fmla="*/ 1197696 h 316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78750" h="3168506">
                <a:moveTo>
                  <a:pt x="204727" y="1197696"/>
                </a:moveTo>
                <a:cubicBezTo>
                  <a:pt x="239485" y="872843"/>
                  <a:pt x="159274" y="666969"/>
                  <a:pt x="268895" y="475801"/>
                </a:cubicBezTo>
                <a:cubicBezTo>
                  <a:pt x="378516" y="284632"/>
                  <a:pt x="485464" y="128222"/>
                  <a:pt x="862453" y="50685"/>
                </a:cubicBezTo>
                <a:cubicBezTo>
                  <a:pt x="1239443" y="-26852"/>
                  <a:pt x="1951979" y="6569"/>
                  <a:pt x="2530832" y="10580"/>
                </a:cubicBezTo>
                <a:cubicBezTo>
                  <a:pt x="3109685" y="14591"/>
                  <a:pt x="3926495" y="-22840"/>
                  <a:pt x="4335569" y="74749"/>
                </a:cubicBezTo>
                <a:cubicBezTo>
                  <a:pt x="4744643" y="172338"/>
                  <a:pt x="4846243" y="302012"/>
                  <a:pt x="4985274" y="596117"/>
                </a:cubicBezTo>
                <a:cubicBezTo>
                  <a:pt x="5124305" y="890222"/>
                  <a:pt x="5207190" y="1469075"/>
                  <a:pt x="5169758" y="1839380"/>
                </a:cubicBezTo>
                <a:cubicBezTo>
                  <a:pt x="5132326" y="2209685"/>
                  <a:pt x="5036073" y="2600044"/>
                  <a:pt x="4760684" y="2817949"/>
                </a:cubicBezTo>
                <a:cubicBezTo>
                  <a:pt x="4485295" y="3035854"/>
                  <a:pt x="4090926" y="3106707"/>
                  <a:pt x="3517421" y="3146812"/>
                </a:cubicBezTo>
                <a:cubicBezTo>
                  <a:pt x="2943916" y="3186917"/>
                  <a:pt x="1895832" y="3178896"/>
                  <a:pt x="1319653" y="3058580"/>
                </a:cubicBezTo>
                <a:cubicBezTo>
                  <a:pt x="743474" y="2938264"/>
                  <a:pt x="244832" y="2735064"/>
                  <a:pt x="60348" y="2424917"/>
                </a:cubicBezTo>
                <a:cubicBezTo>
                  <a:pt x="-124136" y="2114770"/>
                  <a:pt x="169969" y="1522549"/>
                  <a:pt x="204727" y="1197696"/>
                </a:cubicBezTo>
                <a:close/>
              </a:path>
            </a:pathLst>
          </a:custGeom>
          <a:noFill/>
          <a:ln w="2540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85286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ANTI-CORRUPTION LAYER</a:t>
            </a:r>
          </a:p>
        </p:txBody>
      </p:sp>
    </p:spTree>
    <p:extLst>
      <p:ext uri="{BB962C8B-B14F-4D97-AF65-F5344CB8AC3E}">
        <p14:creationId xmlns:p14="http://schemas.microsoft.com/office/powerpoint/2010/main" val="21729691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ISOLERENDE LAG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MELLOM EGEN KONTEKST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OG EKSTERN KONTEKST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489601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BESKYTTE MODELLEN OG SPRÅKET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MOT EKSTERN PÅVIRKNING</a:t>
            </a:r>
          </a:p>
        </p:txBody>
      </p:sp>
    </p:spTree>
    <p:extLst>
      <p:ext uri="{BB962C8B-B14F-4D97-AF65-F5344CB8AC3E}">
        <p14:creationId xmlns:p14="http://schemas.microsoft.com/office/powerpoint/2010/main" val="30083213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AT ANDRES BEGREPER OG HENSYN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LEKKER INN </a:t>
            </a:r>
            <a:b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I EGEN KONTEKST</a:t>
            </a:r>
          </a:p>
        </p:txBody>
      </p:sp>
    </p:spTree>
    <p:extLst>
      <p:ext uri="{BB962C8B-B14F-4D97-AF65-F5344CB8AC3E}">
        <p14:creationId xmlns:p14="http://schemas.microsoft.com/office/powerpoint/2010/main" val="3143231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HVORFOR ISOLERE?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79506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ALLE KAN IKKE TENKE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PÅ ALT HELE TIDEN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8781159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INTEGRITET OG SELVSTENDIGHET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977912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TRENGER IKKE Å VÆRE NOE GALT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MED DEN ANDRE KONTEKSTEN</a:t>
            </a:r>
          </a:p>
        </p:txBody>
      </p:sp>
    </p:spTree>
    <p:extLst>
      <p:ext uri="{BB962C8B-B14F-4D97-AF65-F5344CB8AC3E}">
        <p14:creationId xmlns:p14="http://schemas.microsoft.com/office/powerpoint/2010/main" val="2419528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DEN ANDRE KONTEKSTEN FOKUSERER PÅ Å LØSE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ET ANNET PROBLEM</a:t>
            </a:r>
          </a:p>
        </p:txBody>
      </p:sp>
    </p:spTree>
    <p:extLst>
      <p:ext uri="{BB962C8B-B14F-4D97-AF65-F5344CB8AC3E}">
        <p14:creationId xmlns:p14="http://schemas.microsoft.com/office/powerpoint/2010/main" val="1328428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HVORFOR ELLERS ER DET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TO KONTEKSTER OG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TO MODELLER?</a:t>
            </a:r>
          </a:p>
        </p:txBody>
      </p:sp>
    </p:spTree>
    <p:extLst>
      <p:ext uri="{BB962C8B-B14F-4D97-AF65-F5344CB8AC3E}">
        <p14:creationId xmlns:p14="http://schemas.microsoft.com/office/powerpoint/2010/main" val="1639672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EKSEMPEL</a:t>
            </a:r>
          </a:p>
        </p:txBody>
      </p:sp>
    </p:spTree>
    <p:extLst>
      <p:ext uri="{BB962C8B-B14F-4D97-AF65-F5344CB8AC3E}">
        <p14:creationId xmlns:p14="http://schemas.microsoft.com/office/powerpoint/2010/main" val="41949736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SILJE-PROSJEKTET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FOR MATTILSYNET</a:t>
            </a:r>
          </a:p>
        </p:txBody>
      </p:sp>
    </p:spTree>
    <p:extLst>
      <p:ext uri="{BB962C8B-B14F-4D97-AF65-F5344CB8AC3E}">
        <p14:creationId xmlns:p14="http://schemas.microsoft.com/office/powerpoint/2010/main" val="9895139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pic>
        <p:nvPicPr>
          <p:cNvPr id="3" name="Bilde 2" descr="Et bilde som inneholder tekst&#10;&#10;Automatisk generert beskrivelse">
            <a:extLst>
              <a:ext uri="{FF2B5EF4-FFF2-40B4-BE49-F238E27FC236}">
                <a16:creationId xmlns:a16="http://schemas.microsoft.com/office/drawing/2014/main" id="{6C6ACF54-E32A-44A1-9683-F478AC0B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46" y="0"/>
            <a:ext cx="4978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87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OG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</a:p>
        </p:txBody>
      </p:sp>
    </p:spTree>
    <p:extLst>
      <p:ext uri="{BB962C8B-B14F-4D97-AF65-F5344CB8AC3E}">
        <p14:creationId xmlns:p14="http://schemas.microsoft.com/office/powerpoint/2010/main" val="12310425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SMILEFJESTILSYN</a:t>
            </a:r>
          </a:p>
        </p:txBody>
      </p:sp>
    </p:spTree>
    <p:extLst>
      <p:ext uri="{BB962C8B-B14F-4D97-AF65-F5344CB8AC3E}">
        <p14:creationId xmlns:p14="http://schemas.microsoft.com/office/powerpoint/2010/main" val="19183926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LITE OG SPESIFIKT</a:t>
            </a:r>
          </a:p>
        </p:txBody>
      </p:sp>
    </p:spTree>
    <p:extLst>
      <p:ext uri="{BB962C8B-B14F-4D97-AF65-F5344CB8AC3E}">
        <p14:creationId xmlns:p14="http://schemas.microsoft.com/office/powerpoint/2010/main" val="237952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5775742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SAKSBEHANDLINGSSYSTEM</a:t>
            </a:r>
          </a:p>
        </p:txBody>
      </p:sp>
    </p:spTree>
    <p:extLst>
      <p:ext uri="{BB962C8B-B14F-4D97-AF65-F5344CB8AC3E}">
        <p14:creationId xmlns:p14="http://schemas.microsoft.com/office/powerpoint/2010/main" val="41628277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STORT OG GENERISK</a:t>
            </a:r>
          </a:p>
        </p:txBody>
      </p:sp>
    </p:spTree>
    <p:extLst>
      <p:ext uri="{BB962C8B-B14F-4D97-AF65-F5344CB8AC3E}">
        <p14:creationId xmlns:p14="http://schemas.microsoft.com/office/powerpoint/2010/main" val="14302488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MÅ INTEGRERE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MOT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</a:p>
        </p:txBody>
      </p:sp>
    </p:spTree>
    <p:extLst>
      <p:ext uri="{BB962C8B-B14F-4D97-AF65-F5344CB8AC3E}">
        <p14:creationId xmlns:p14="http://schemas.microsoft.com/office/powerpoint/2010/main" val="3308065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MÅ BESKYTTE SEG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MOT DÅRLIG INNFLYTELSE FRA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</a:p>
        </p:txBody>
      </p:sp>
    </p:spTree>
    <p:extLst>
      <p:ext uri="{BB962C8B-B14F-4D97-AF65-F5344CB8AC3E}">
        <p14:creationId xmlns:p14="http://schemas.microsoft.com/office/powerpoint/2010/main" val="26337104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83666" y="2880578"/>
            <a:ext cx="108012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SILJE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MATS</a:t>
            </a:r>
          </a:p>
        </p:txBody>
      </p:sp>
      <p:cxnSp>
        <p:nvCxnSpPr>
          <p:cNvPr id="16" name="Straight Connector 15"/>
          <p:cNvCxnSpPr>
            <a:stCxn id="14" idx="3"/>
            <a:endCxn id="17" idx="1"/>
          </p:cNvCxnSpPr>
          <p:nvPr/>
        </p:nvCxnSpPr>
        <p:spPr>
          <a:xfrm flipV="1">
            <a:off x="2763786" y="3393635"/>
            <a:ext cx="1808214" cy="26943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ysDash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4572000" y="2880578"/>
            <a:ext cx="270030" cy="102611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J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E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N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400445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83666" y="2880578"/>
            <a:ext cx="108012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SILJE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MATS</a:t>
            </a:r>
          </a:p>
        </p:txBody>
      </p:sp>
      <p:cxnSp>
        <p:nvCxnSpPr>
          <p:cNvPr id="16" name="Straight Connector 15"/>
          <p:cNvCxnSpPr>
            <a:stCxn id="14" idx="3"/>
            <a:endCxn id="17" idx="1"/>
          </p:cNvCxnSpPr>
          <p:nvPr/>
        </p:nvCxnSpPr>
        <p:spPr>
          <a:xfrm flipV="1">
            <a:off x="2763786" y="3393635"/>
            <a:ext cx="1808214" cy="26943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ysDash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4572000" y="2880578"/>
            <a:ext cx="270030" cy="102611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J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E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N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5C419E9-E2CA-4191-A227-456643513663}"/>
              </a:ext>
            </a:extLst>
          </p:cNvPr>
          <p:cNvSpPr/>
          <p:nvPr/>
        </p:nvSpPr>
        <p:spPr>
          <a:xfrm>
            <a:off x="2763786" y="2879550"/>
            <a:ext cx="270030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Bebas Neue" panose="020B0606020202050201" pitchFamily="34" charset="0"/>
              </a:rPr>
              <a:t>ACL</a:t>
            </a:r>
          </a:p>
        </p:txBody>
      </p:sp>
    </p:spTree>
    <p:extLst>
      <p:ext uri="{BB962C8B-B14F-4D97-AF65-F5344CB8AC3E}">
        <p14:creationId xmlns:p14="http://schemas.microsoft.com/office/powerpoint/2010/main" val="34272771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683666" y="2880578"/>
            <a:ext cx="1080120" cy="10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SILJE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80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40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MATS</a:t>
            </a:r>
          </a:p>
        </p:txBody>
      </p:sp>
      <p:cxnSp>
        <p:nvCxnSpPr>
          <p:cNvPr id="16" name="Straight Connector 15"/>
          <p:cNvCxnSpPr>
            <a:stCxn id="14" idx="3"/>
            <a:endCxn id="17" idx="1"/>
          </p:cNvCxnSpPr>
          <p:nvPr/>
        </p:nvCxnSpPr>
        <p:spPr>
          <a:xfrm flipV="1">
            <a:off x="2763786" y="3393635"/>
            <a:ext cx="1808214" cy="26943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ysDash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4572000" y="2880578"/>
            <a:ext cx="270030" cy="102611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J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E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N</a:t>
            </a:r>
          </a:p>
          <a:p>
            <a:pPr algn="ctr" defTabSz="685800">
              <a:defRPr/>
            </a:pPr>
            <a:r>
              <a:rPr lang="en-US" sz="1500" kern="0" dirty="0">
                <a:solidFill>
                  <a:sysClr val="window" lastClr="FFFFFF"/>
                </a:solidFill>
                <a:latin typeface="Bebas Neue" panose="020B0606020202050201" pitchFamily="34" charset="0"/>
              </a:rPr>
              <a:t>S</a:t>
            </a: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A5C419E9-E2CA-4191-A227-456643513663}"/>
              </a:ext>
            </a:extLst>
          </p:cNvPr>
          <p:cNvSpPr/>
          <p:nvPr/>
        </p:nvSpPr>
        <p:spPr>
          <a:xfrm>
            <a:off x="2763786" y="2879550"/>
            <a:ext cx="589014" cy="10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Bebas Neue" panose="020B0606020202050201" pitchFamily="34" charset="0"/>
              </a:rPr>
              <a:t>A</a:t>
            </a:r>
            <a:br>
              <a:rPr lang="en-US" sz="1500" dirty="0">
                <a:latin typeface="Bebas Neue" panose="020B0606020202050201" pitchFamily="34" charset="0"/>
              </a:rPr>
            </a:br>
            <a:r>
              <a:rPr lang="en-US" sz="1500" dirty="0">
                <a:latin typeface="Bebas Neue" panose="020B0606020202050201" pitchFamily="34" charset="0"/>
              </a:rPr>
              <a:t>C</a:t>
            </a:r>
            <a:br>
              <a:rPr lang="en-US" sz="1500" dirty="0">
                <a:latin typeface="Bebas Neue" panose="020B0606020202050201" pitchFamily="34" charset="0"/>
              </a:rPr>
            </a:br>
            <a:r>
              <a:rPr lang="en-US" sz="1500" dirty="0">
                <a:latin typeface="Bebas Neue" panose="020B0606020202050201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290481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lsynsobjekt-not-pa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8" y="649706"/>
            <a:ext cx="9153518" cy="55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193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SPRÅK OG MODELL I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BLE LANGT ENKLERE OG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MER PRESIST ENN I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MATS</a:t>
            </a:r>
          </a:p>
        </p:txBody>
      </p:sp>
    </p:spTree>
    <p:extLst>
      <p:ext uri="{BB962C8B-B14F-4D97-AF65-F5344CB8AC3E}">
        <p14:creationId xmlns:p14="http://schemas.microsoft.com/office/powerpoint/2010/main" val="39810011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BLE MER FLEKSIBELT OG ENKLERE Å ENDRE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754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GYLDIGHETSOMRÅDE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FOR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EN MODELL OG ET SPRÅK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71217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KONSEKVENSER HELT OPP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 SKJERMBILDENE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5890501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BEDRE BRUKEROPPLEVELSE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94388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SUNNERE KODEBASE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6404895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HVORDAN HAR DET GÅTT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MED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SILJE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?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449662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F96AEA88-B1C1-4D26-A243-E02F418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45" y="469442"/>
            <a:ext cx="6388559" cy="63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094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NÅR NOE GÅR BRA VIL MAN GJERNE AT DET SKAL VOKSE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0851833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pic>
        <p:nvPicPr>
          <p:cNvPr id="3" name="Bilde 2" descr="Et bilde som inneholder tekst, innendørs, mørk, stirre&#10;&#10;Automatisk generert beskrivelse">
            <a:extLst>
              <a:ext uri="{FF2B5EF4-FFF2-40B4-BE49-F238E27FC236}">
                <a16:creationId xmlns:a16="http://schemas.microsoft.com/office/drawing/2014/main" id="{F762A731-C755-4491-863C-CD56D532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47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FLERE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GRENSESTRATEGIER</a:t>
            </a:r>
          </a:p>
        </p:txBody>
      </p:sp>
    </p:spTree>
    <p:extLst>
      <p:ext uri="{BB962C8B-B14F-4D97-AF65-F5344CB8AC3E}">
        <p14:creationId xmlns:p14="http://schemas.microsoft.com/office/powerpoint/2010/main" val="11685380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CONSUMER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/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SUPPLIER</a:t>
            </a:r>
          </a:p>
        </p:txBody>
      </p:sp>
    </p:spTree>
    <p:extLst>
      <p:ext uri="{BB962C8B-B14F-4D97-AF65-F5344CB8AC3E}">
        <p14:creationId xmlns:p14="http://schemas.microsoft.com/office/powerpoint/2010/main" val="32029954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CONFORMIST</a:t>
            </a:r>
          </a:p>
        </p:txBody>
      </p:sp>
    </p:spTree>
    <p:extLst>
      <p:ext uri="{BB962C8B-B14F-4D97-AF65-F5344CB8AC3E}">
        <p14:creationId xmlns:p14="http://schemas.microsoft.com/office/powerpoint/2010/main" val="368668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HVORFOR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BOUNDED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6972358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OPEN HOST SERVICE</a:t>
            </a:r>
          </a:p>
        </p:txBody>
      </p:sp>
    </p:spTree>
    <p:extLst>
      <p:ext uri="{BB962C8B-B14F-4D97-AF65-F5344CB8AC3E}">
        <p14:creationId xmlns:p14="http://schemas.microsoft.com/office/powerpoint/2010/main" val="41147706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HVILKEN STRATEGI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ER RIKTIG?</a:t>
            </a:r>
          </a:p>
        </p:txBody>
      </p:sp>
    </p:spTree>
    <p:extLst>
      <p:ext uri="{BB962C8B-B14F-4D97-AF65-F5344CB8AC3E}">
        <p14:creationId xmlns:p14="http://schemas.microsoft.com/office/powerpoint/2010/main" val="138911882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 KOMMER AN PÅ!</a:t>
            </a:r>
          </a:p>
        </p:txBody>
      </p:sp>
    </p:spTree>
    <p:extLst>
      <p:ext uri="{BB962C8B-B14F-4D97-AF65-F5344CB8AC3E}">
        <p14:creationId xmlns:p14="http://schemas.microsoft.com/office/powerpoint/2010/main" val="17920501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KONTRAKT MED OMVERDENEN</a:t>
            </a:r>
          </a:p>
        </p:txBody>
      </p:sp>
    </p:spTree>
    <p:extLst>
      <p:ext uri="{BB962C8B-B14F-4D97-AF65-F5344CB8AC3E}">
        <p14:creationId xmlns:p14="http://schemas.microsoft.com/office/powerpoint/2010/main" val="23834551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SAMARBEIDSFORM</a:t>
            </a:r>
          </a:p>
        </p:txBody>
      </p:sp>
    </p:spTree>
    <p:extLst>
      <p:ext uri="{BB962C8B-B14F-4D97-AF65-F5344CB8AC3E}">
        <p14:creationId xmlns:p14="http://schemas.microsoft.com/office/powerpoint/2010/main" val="8258280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KOMMUNIKASJONSNIVÅ</a:t>
            </a:r>
          </a:p>
        </p:txBody>
      </p:sp>
    </p:spTree>
    <p:extLst>
      <p:ext uri="{BB962C8B-B14F-4D97-AF65-F5344CB8AC3E}">
        <p14:creationId xmlns:p14="http://schemas.microsoft.com/office/powerpoint/2010/main" val="3166631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AUTONOMITETSGRAD</a:t>
            </a:r>
          </a:p>
        </p:txBody>
      </p:sp>
    </p:spTree>
    <p:extLst>
      <p:ext uri="{BB962C8B-B14F-4D97-AF65-F5344CB8AC3E}">
        <p14:creationId xmlns:p14="http://schemas.microsoft.com/office/powerpoint/2010/main" val="32867814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8008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NOK OM GRENSER</a:t>
            </a:r>
            <a:endParaRPr lang="nb-NO" sz="8000" dirty="0">
              <a:solidFill>
                <a:schemeClr val="bg1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87988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8008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HVA SKJER PÅ INNSIDEN?</a:t>
            </a:r>
            <a:endParaRPr lang="nb-NO" sz="8000" dirty="0">
              <a:solidFill>
                <a:schemeClr val="bg1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03174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BYGGEKLOSSER FOR MODELLERING</a:t>
            </a:r>
          </a:p>
        </p:txBody>
      </p:sp>
    </p:spTree>
    <p:extLst>
      <p:ext uri="{BB962C8B-B14F-4D97-AF65-F5344CB8AC3E}">
        <p14:creationId xmlns:p14="http://schemas.microsoft.com/office/powerpoint/2010/main" val="65081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STRATEGISK VALGT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GRENSE</a:t>
            </a:r>
          </a:p>
        </p:txBody>
      </p:sp>
    </p:spTree>
    <p:extLst>
      <p:ext uri="{BB962C8B-B14F-4D97-AF65-F5344CB8AC3E}">
        <p14:creationId xmlns:p14="http://schemas.microsoft.com/office/powerpoint/2010/main" val="2321607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FOR Å REPRESENTERE MODELLEN I KODE</a:t>
            </a:r>
          </a:p>
        </p:txBody>
      </p:sp>
    </p:spTree>
    <p:extLst>
      <p:ext uri="{BB962C8B-B14F-4D97-AF65-F5344CB8AC3E}">
        <p14:creationId xmlns:p14="http://schemas.microsoft.com/office/powerpoint/2010/main" val="42679857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SENTRALE PROBLEMSTILLINGER</a:t>
            </a:r>
          </a:p>
        </p:txBody>
      </p:sp>
    </p:spTree>
    <p:extLst>
      <p:ext uri="{BB962C8B-B14F-4D97-AF65-F5344CB8AC3E}">
        <p14:creationId xmlns:p14="http://schemas.microsoft.com/office/powerpoint/2010/main" val="32552293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IDENTITET</a:t>
            </a:r>
          </a:p>
        </p:txBody>
      </p:sp>
    </p:spTree>
    <p:extLst>
      <p:ext uri="{BB962C8B-B14F-4D97-AF65-F5344CB8AC3E}">
        <p14:creationId xmlns:p14="http://schemas.microsoft.com/office/powerpoint/2010/main" val="4974841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LIKHET</a:t>
            </a:r>
          </a:p>
        </p:txBody>
      </p:sp>
    </p:spTree>
    <p:extLst>
      <p:ext uri="{BB962C8B-B14F-4D97-AF65-F5344CB8AC3E}">
        <p14:creationId xmlns:p14="http://schemas.microsoft.com/office/powerpoint/2010/main" val="5996889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FORRETNINGSREGLER</a:t>
            </a:r>
          </a:p>
        </p:txBody>
      </p:sp>
    </p:spTree>
    <p:extLst>
      <p:ext uri="{BB962C8B-B14F-4D97-AF65-F5344CB8AC3E}">
        <p14:creationId xmlns:p14="http://schemas.microsoft.com/office/powerpoint/2010/main" val="41697118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TID</a:t>
            </a:r>
          </a:p>
        </p:txBody>
      </p:sp>
    </p:spTree>
    <p:extLst>
      <p:ext uri="{BB962C8B-B14F-4D97-AF65-F5344CB8AC3E}">
        <p14:creationId xmlns:p14="http://schemas.microsoft.com/office/powerpoint/2010/main" val="3638000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ENDRING</a:t>
            </a:r>
          </a:p>
        </p:txBody>
      </p:sp>
    </p:spTree>
    <p:extLst>
      <p:ext uri="{BB962C8B-B14F-4D97-AF65-F5344CB8AC3E}">
        <p14:creationId xmlns:p14="http://schemas.microsoft.com/office/powerpoint/2010/main" val="41648658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PERSISTENS</a:t>
            </a:r>
          </a:p>
        </p:txBody>
      </p:sp>
    </p:spTree>
    <p:extLst>
      <p:ext uri="{BB962C8B-B14F-4D97-AF65-F5344CB8AC3E}">
        <p14:creationId xmlns:p14="http://schemas.microsoft.com/office/powerpoint/2010/main" val="16709140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53DA"/>
                </a:solidFill>
                <a:latin typeface="Bebas Neue" panose="020B0606020202050201" pitchFamily="34" charset="0"/>
                <a:cs typeface="Montserrat Black"/>
              </a:rPr>
              <a:t>«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TACTICAL PATTERNS</a:t>
            </a:r>
            <a:r>
              <a:rPr lang="nb-NO" sz="8000" dirty="0">
                <a:solidFill>
                  <a:srgbClr val="FF53DA"/>
                </a:solidFill>
                <a:latin typeface="Bebas Neue" panose="020B0606020202050201" pitchFamily="34" charset="0"/>
                <a:cs typeface="Montserrat Black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1006937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PREGET AV OO-TANKEGANG</a:t>
            </a:r>
          </a:p>
        </p:txBody>
      </p:sp>
    </p:spTree>
    <p:extLst>
      <p:ext uri="{BB962C8B-B14F-4D97-AF65-F5344CB8AC3E}">
        <p14:creationId xmlns:p14="http://schemas.microsoft.com/office/powerpoint/2010/main" val="204815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Å MODELLERE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HELE VERDEN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10614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40258009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NOE SOM HAR EN ID</a:t>
            </a:r>
          </a:p>
        </p:txBody>
      </p:sp>
    </p:spTree>
    <p:extLst>
      <p:ext uri="{BB962C8B-B14F-4D97-AF65-F5344CB8AC3E}">
        <p14:creationId xmlns:p14="http://schemas.microsoft.com/office/powerpoint/2010/main" val="156911761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KAN ENDRE TILSTAND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UTEN Å ENDRE IDENTITET</a:t>
            </a:r>
          </a:p>
        </p:txBody>
      </p:sp>
    </p:spTree>
    <p:extLst>
      <p:ext uri="{BB962C8B-B14F-4D97-AF65-F5344CB8AC3E}">
        <p14:creationId xmlns:p14="http://schemas.microsoft.com/office/powerpoint/2010/main" val="29855942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SØRGER FOR SIN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EGEN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INTEGRITET</a:t>
            </a:r>
          </a:p>
        </p:txBody>
      </p:sp>
    </p:spTree>
    <p:extLst>
      <p:ext uri="{BB962C8B-B14F-4D97-AF65-F5344CB8AC3E}">
        <p14:creationId xmlns:p14="http://schemas.microsoft.com/office/powerpoint/2010/main" val="2848586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IMPLEMENTERER FORRETNINGSLOGIKK</a:t>
            </a:r>
          </a:p>
        </p:txBody>
      </p:sp>
    </p:spTree>
    <p:extLst>
      <p:ext uri="{BB962C8B-B14F-4D97-AF65-F5344CB8AC3E}">
        <p14:creationId xmlns:p14="http://schemas.microsoft.com/office/powerpoint/2010/main" val="34597126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VALUE OBJECTS</a:t>
            </a:r>
          </a:p>
        </p:txBody>
      </p:sp>
    </p:spTree>
    <p:extLst>
      <p:ext uri="{BB962C8B-B14F-4D97-AF65-F5344CB8AC3E}">
        <p14:creationId xmlns:p14="http://schemas.microsoft.com/office/powerpoint/2010/main" val="1163745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VERDIEN ER IDENTITETEN</a:t>
            </a:r>
          </a:p>
        </p:txBody>
      </p:sp>
    </p:spTree>
    <p:extLst>
      <p:ext uri="{BB962C8B-B14F-4D97-AF65-F5344CB8AC3E}">
        <p14:creationId xmlns:p14="http://schemas.microsoft.com/office/powerpoint/2010/main" val="2714343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21270027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AGGREGATES</a:t>
            </a:r>
          </a:p>
        </p:txBody>
      </p:sp>
    </p:spTree>
    <p:extLst>
      <p:ext uri="{BB962C8B-B14F-4D97-AF65-F5344CB8AC3E}">
        <p14:creationId xmlns:p14="http://schemas.microsoft.com/office/powerpoint/2010/main" val="9227396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TRANSAKSJONSGRENSE</a:t>
            </a:r>
          </a:p>
        </p:txBody>
      </p:sp>
    </p:spTree>
    <p:extLst>
      <p:ext uri="{BB962C8B-B14F-4D97-AF65-F5344CB8AC3E}">
        <p14:creationId xmlns:p14="http://schemas.microsoft.com/office/powerpoint/2010/main" val="350873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TO VANLIGE MODELLERINGSFEIL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0427915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PERSISTERINGSENHET</a:t>
            </a:r>
          </a:p>
        </p:txBody>
      </p:sp>
    </p:spTree>
    <p:extLst>
      <p:ext uri="{BB962C8B-B14F-4D97-AF65-F5344CB8AC3E}">
        <p14:creationId xmlns:p14="http://schemas.microsoft.com/office/powerpoint/2010/main" val="29475800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6620370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NOE VIKTIG SOM HAR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SKJEDD I DOMENET</a:t>
            </a:r>
          </a:p>
        </p:txBody>
      </p:sp>
    </p:spTree>
    <p:extLst>
      <p:ext uri="{BB962C8B-B14F-4D97-AF65-F5344CB8AC3E}">
        <p14:creationId xmlns:p14="http://schemas.microsoft.com/office/powerpoint/2010/main" val="3567283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303301516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HVORDAN FÅ TAK I EN AGGREGATE?</a:t>
            </a:r>
          </a:p>
        </p:txBody>
      </p:sp>
    </p:spTree>
    <p:extLst>
      <p:ext uri="{BB962C8B-B14F-4D97-AF65-F5344CB8AC3E}">
        <p14:creationId xmlns:p14="http://schemas.microsoft.com/office/powerpoint/2010/main" val="10158354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FACTORIES</a:t>
            </a:r>
          </a:p>
        </p:txBody>
      </p:sp>
    </p:spTree>
    <p:extLst>
      <p:ext uri="{BB962C8B-B14F-4D97-AF65-F5344CB8AC3E}">
        <p14:creationId xmlns:p14="http://schemas.microsoft.com/office/powerpoint/2010/main" val="24756015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HVORDAN BYGGE EN KOMPLEKS ENTITET?</a:t>
            </a:r>
          </a:p>
        </p:txBody>
      </p:sp>
    </p:spTree>
    <p:extLst>
      <p:ext uri="{BB962C8B-B14F-4D97-AF65-F5344CB8AC3E}">
        <p14:creationId xmlns:p14="http://schemas.microsoft.com/office/powerpoint/2010/main" val="10535638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401546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IMPLEMENTERER FORRETNINGSLOGIKK</a:t>
            </a:r>
          </a:p>
        </p:txBody>
      </p:sp>
    </p:spTree>
    <p:extLst>
      <p:ext uri="{BB962C8B-B14F-4D97-AF65-F5344CB8AC3E}">
        <p14:creationId xmlns:p14="http://schemas.microsoft.com/office/powerpoint/2010/main" val="11859575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PREGET AV OO-TANKEGANG</a:t>
            </a:r>
          </a:p>
        </p:txBody>
      </p:sp>
    </p:spTree>
    <p:extLst>
      <p:ext uri="{BB962C8B-B14F-4D97-AF65-F5344CB8AC3E}">
        <p14:creationId xmlns:p14="http://schemas.microsoft.com/office/powerpoint/2010/main" val="312336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EVENTSTORMING HANDLER OM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DET STORE BILDET</a:t>
            </a:r>
          </a:p>
        </p:txBody>
      </p:sp>
    </p:spTree>
    <p:extLst>
      <p:ext uri="{BB962C8B-B14F-4D97-AF65-F5344CB8AC3E}">
        <p14:creationId xmlns:p14="http://schemas.microsoft.com/office/powerpoint/2010/main" val="543473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#1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Å PRØVE Å FINNE ELEFANTENS SANNE NATUR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4044101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FUNKSJONELL DDD</a:t>
            </a:r>
          </a:p>
        </p:txBody>
      </p:sp>
    </p:spTree>
    <p:extLst>
      <p:ext uri="{BB962C8B-B14F-4D97-AF65-F5344CB8AC3E}">
        <p14:creationId xmlns:p14="http://schemas.microsoft.com/office/powerpoint/2010/main" val="213308791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1B0544-ACC8-4E3D-A6B9-7AEB4817EC0C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MER FOKUS PÅ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PROSESSER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OG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EVENTER</a:t>
            </a:r>
          </a:p>
        </p:txBody>
      </p:sp>
    </p:spTree>
    <p:extLst>
      <p:ext uri="{BB962C8B-B14F-4D97-AF65-F5344CB8AC3E}">
        <p14:creationId xmlns:p14="http://schemas.microsoft.com/office/powerpoint/2010/main" val="14117093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22F0468-BE7A-47AF-B9F1-72A806809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1047750"/>
            <a:ext cx="39719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22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4428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C000"/>
                </a:solidFill>
                <a:latin typeface="Bebas Neue" panose="020B0606020202050201" pitchFamily="34" charset="0"/>
                <a:cs typeface="Montserrat Black"/>
              </a:rPr>
              <a:t>GRUPPEOPPGAVE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5F5831-3465-415D-8BDA-FCC1EE930C10}"/>
              </a:ext>
            </a:extLst>
          </p:cNvPr>
          <p:cNvSpPr txBox="1">
            <a:spLocks/>
          </p:cNvSpPr>
          <p:nvPr/>
        </p:nvSpPr>
        <p:spPr>
          <a:xfrm>
            <a:off x="1147011" y="1491526"/>
            <a:ext cx="6713621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nb-NO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Sitt sammen I GRUPPER PÅ FIRE OG DISKUTER HVORDAN DERE VILLE DELT INN STRØMMETJENESTEN I BOUNDED CONTEXTS</a:t>
            </a:r>
          </a:p>
          <a:p>
            <a:pPr marL="514350" indent="-514350">
              <a:buFont typeface="Arial"/>
              <a:buAutoNum type="arabicPeriod"/>
            </a:pPr>
            <a:r>
              <a:rPr lang="nb-NO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I DE SAMME GRUPPENE, DISKUTER HVA DERE TENKER ER ENTITETER, VERDIOBJEKTER OG AGGREGATER I STRØMMEDOMENET, OG I HVILKE KONTEKSTER DE HØRER HJEMME.</a:t>
            </a:r>
          </a:p>
          <a:p>
            <a:pPr marL="514350" indent="-514350">
              <a:buFont typeface="Arial"/>
              <a:buAutoNum type="arabicPeriod"/>
            </a:pPr>
            <a:r>
              <a:rPr lang="nb-NO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VELG EN TALSPERSON SOM FORTELLER HELE GRUPPEN HVA DERE SNAKKET OM. LÆRTE DERE NOE INTERESSANT?</a:t>
            </a:r>
            <a:br>
              <a:rPr lang="nb-NO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endParaRPr lang="nb-NO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37441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e 45">
            <a:extLst>
              <a:ext uri="{FF2B5EF4-FFF2-40B4-BE49-F238E27FC236}">
                <a16:creationId xmlns:a16="http://schemas.microsoft.com/office/drawing/2014/main" id="{314159E1-1AB8-4C7A-9C4A-3CA4A90ABC0D}"/>
              </a:ext>
            </a:extLst>
          </p:cNvPr>
          <p:cNvSpPr/>
          <p:nvPr/>
        </p:nvSpPr>
        <p:spPr>
          <a:xfrm>
            <a:off x="1790010" y="582948"/>
            <a:ext cx="5558843" cy="5558843"/>
          </a:xfrm>
          <a:prstGeom prst="ellipse">
            <a:avLst/>
          </a:prstGeom>
          <a:solidFill>
            <a:srgbClr val="3DFF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22" name="TextBox 21"/>
          <p:cNvSpPr txBox="1"/>
          <p:nvPr/>
        </p:nvSpPr>
        <p:spPr>
          <a:xfrm>
            <a:off x="5491150" y="2504226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FAVORITTER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81304" y="3703721"/>
            <a:ext cx="70739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SØK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90765" y="4061179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TEKSTING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0971" y="1934792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PROMOTERING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42327" y="568971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BINGING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40537" y="2880677"/>
            <a:ext cx="14542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SHOW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D66FD24-0619-4D80-9E68-9CEEC9CA0684}"/>
              </a:ext>
            </a:extLst>
          </p:cNvPr>
          <p:cNvSpPr txBox="1"/>
          <p:nvPr/>
        </p:nvSpPr>
        <p:spPr>
          <a:xfrm>
            <a:off x="3714701" y="737651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STORTITLER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DDA7CC12-7FC9-48B4-A152-2E3365DD0EF5}"/>
              </a:ext>
            </a:extLst>
          </p:cNvPr>
          <p:cNvSpPr txBox="1"/>
          <p:nvPr/>
        </p:nvSpPr>
        <p:spPr>
          <a:xfrm>
            <a:off x="2179795" y="4392437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ANBEFALINGER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2485B4B-5769-43C9-839B-400EE27D01FA}"/>
              </a:ext>
            </a:extLst>
          </p:cNvPr>
          <p:cNvSpPr/>
          <p:nvPr/>
        </p:nvSpPr>
        <p:spPr>
          <a:xfrm>
            <a:off x="5151895" y="1501271"/>
            <a:ext cx="155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HISTORIKK</a:t>
            </a:r>
            <a:endParaRPr lang="nb-NO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A53D19C1-0ABA-44AB-AAD7-5A36F9360B10}"/>
              </a:ext>
            </a:extLst>
          </p:cNvPr>
          <p:cNvSpPr txBox="1"/>
          <p:nvPr/>
        </p:nvSpPr>
        <p:spPr>
          <a:xfrm>
            <a:off x="1951299" y="285038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EPISODER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5529CF42-20F4-4C3C-AAE9-2A66AD0DCB31}"/>
              </a:ext>
            </a:extLst>
          </p:cNvPr>
          <p:cNvSpPr txBox="1"/>
          <p:nvPr/>
        </p:nvSpPr>
        <p:spPr>
          <a:xfrm>
            <a:off x="2983731" y="5296547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TILGJENGELIGHET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ED93DD09-AC58-4414-B112-87A48FC12112}"/>
              </a:ext>
            </a:extLst>
          </p:cNvPr>
          <p:cNvSpPr txBox="1"/>
          <p:nvPr/>
        </p:nvSpPr>
        <p:spPr>
          <a:xfrm>
            <a:off x="5795727" y="3334012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ANALYSE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Montserrat Black"/>
              <a:cs typeface="Montserrat Black"/>
            </a:endParaRP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6846341-BA29-4A10-B869-AD9B4D0F02ED}"/>
              </a:ext>
            </a:extLst>
          </p:cNvPr>
          <p:cNvSpPr txBox="1"/>
          <p:nvPr/>
        </p:nvSpPr>
        <p:spPr>
          <a:xfrm>
            <a:off x="4680677" y="491241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POPULARITET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436BA6EE-DEF9-4E4F-A65B-967BE707F0E0}"/>
              </a:ext>
            </a:extLst>
          </p:cNvPr>
          <p:cNvSpPr txBox="1"/>
          <p:nvPr/>
        </p:nvSpPr>
        <p:spPr>
          <a:xfrm>
            <a:off x="1949112" y="235906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RETTIGHETER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77BD373-5BB2-4EC5-AD7B-AB9F09BA7524}"/>
              </a:ext>
            </a:extLst>
          </p:cNvPr>
          <p:cNvSpPr txBox="1"/>
          <p:nvPr/>
        </p:nvSpPr>
        <p:spPr>
          <a:xfrm>
            <a:off x="2544069" y="4856409"/>
            <a:ext cx="204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MEDVIRKENDE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42246694-22F0-4C88-90E7-E02D934A9C15}"/>
              </a:ext>
            </a:extLst>
          </p:cNvPr>
          <p:cNvSpPr txBox="1"/>
          <p:nvPr/>
        </p:nvSpPr>
        <p:spPr>
          <a:xfrm>
            <a:off x="2443028" y="1519986"/>
            <a:ext cx="254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ALDERSKONTROLL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0793DBC5-5656-431E-A787-2BC22B52D384}"/>
              </a:ext>
            </a:extLst>
          </p:cNvPr>
          <p:cNvSpPr txBox="1"/>
          <p:nvPr/>
        </p:nvSpPr>
        <p:spPr>
          <a:xfrm>
            <a:off x="2004133" y="335119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IP-SJEKK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3B3A2356-4968-464E-88B8-22E99BF83DD2}"/>
              </a:ext>
            </a:extLst>
          </p:cNvPr>
          <p:cNvSpPr txBox="1"/>
          <p:nvPr/>
        </p:nvSpPr>
        <p:spPr>
          <a:xfrm>
            <a:off x="5491150" y="2013351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KATEGORI</a:t>
            </a:r>
          </a:p>
        </p:txBody>
      </p:sp>
      <p:sp>
        <p:nvSpPr>
          <p:cNvPr id="40" name="TextBox 21">
            <a:extLst>
              <a:ext uri="{FF2B5EF4-FFF2-40B4-BE49-F238E27FC236}">
                <a16:creationId xmlns:a16="http://schemas.microsoft.com/office/drawing/2014/main" id="{85C6EF50-0501-4DC0-A24E-838276EBCF7E}"/>
              </a:ext>
            </a:extLst>
          </p:cNvPr>
          <p:cNvSpPr txBox="1"/>
          <p:nvPr/>
        </p:nvSpPr>
        <p:spPr>
          <a:xfrm>
            <a:off x="2237206" y="1936441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BILDER</a:t>
            </a: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03AE29A5-88FF-49E7-BB8A-16443996839E}"/>
              </a:ext>
            </a:extLst>
          </p:cNvPr>
          <p:cNvSpPr txBox="1"/>
          <p:nvPr/>
        </p:nvSpPr>
        <p:spPr>
          <a:xfrm>
            <a:off x="3734933" y="1157711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MEDIEMANIFEST</a:t>
            </a:r>
          </a:p>
        </p:txBody>
      </p:sp>
      <p:sp>
        <p:nvSpPr>
          <p:cNvPr id="42" name="TextBox 21">
            <a:extLst>
              <a:ext uri="{FF2B5EF4-FFF2-40B4-BE49-F238E27FC236}">
                <a16:creationId xmlns:a16="http://schemas.microsoft.com/office/drawing/2014/main" id="{6473A25E-A0A7-4C1C-87CA-7C0088840645}"/>
              </a:ext>
            </a:extLst>
          </p:cNvPr>
          <p:cNvSpPr txBox="1"/>
          <p:nvPr/>
        </p:nvSpPr>
        <p:spPr>
          <a:xfrm>
            <a:off x="5526645" y="528174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CDN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0405BE13-E36E-4711-94E8-9105FCC1CEA9}"/>
              </a:ext>
            </a:extLst>
          </p:cNvPr>
          <p:cNvSpPr txBox="1"/>
          <p:nvPr/>
        </p:nvSpPr>
        <p:spPr>
          <a:xfrm>
            <a:off x="2968336" y="109840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LIVE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201D560-F7BD-44ED-A417-7BB6E5F9637E}"/>
              </a:ext>
            </a:extLst>
          </p:cNvPr>
          <p:cNvSpPr txBox="1"/>
          <p:nvPr/>
        </p:nvSpPr>
        <p:spPr>
          <a:xfrm>
            <a:off x="5562849" y="28960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ON DEMAND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E77845-CEBD-434F-A1E0-DFC4FC8D6DCE}"/>
              </a:ext>
            </a:extLst>
          </p:cNvPr>
          <p:cNvSpPr/>
          <p:nvPr/>
        </p:nvSpPr>
        <p:spPr>
          <a:xfrm>
            <a:off x="3538610" y="2322437"/>
            <a:ext cx="2070000" cy="207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A71023B7-7C94-446D-B6D4-A9013BD8B916}"/>
              </a:ext>
            </a:extLst>
          </p:cNvPr>
          <p:cNvSpPr txBox="1"/>
          <p:nvPr/>
        </p:nvSpPr>
        <p:spPr>
          <a:xfrm>
            <a:off x="3615036" y="3138399"/>
            <a:ext cx="1952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Montserrat Black"/>
                <a:cs typeface="Montserrat Black"/>
              </a:rPr>
              <a:t>TV-SERIE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C0442BF7-7DC7-4FE1-968E-6ADCD4796864}"/>
              </a:ext>
            </a:extLst>
          </p:cNvPr>
          <p:cNvSpPr txBox="1"/>
          <p:nvPr/>
        </p:nvSpPr>
        <p:spPr>
          <a:xfrm>
            <a:off x="4567658" y="4499564"/>
            <a:ext cx="22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INTERAKTIVITET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0DA2D3D2-C037-4359-8BF8-EC3DB9EE36C3}"/>
              </a:ext>
            </a:extLst>
          </p:cNvPr>
          <p:cNvSpPr txBox="1"/>
          <p:nvPr/>
        </p:nvSpPr>
        <p:spPr>
          <a:xfrm>
            <a:off x="1820747" y="3857476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ontserrat Black"/>
                <a:cs typeface="Montserrat Black"/>
              </a:rPr>
              <a:t>OPPLØSNING</a:t>
            </a:r>
          </a:p>
        </p:txBody>
      </p:sp>
    </p:spTree>
    <p:extLst>
      <p:ext uri="{BB962C8B-B14F-4D97-AF65-F5344CB8AC3E}">
        <p14:creationId xmlns:p14="http://schemas.microsoft.com/office/powerpoint/2010/main" val="229990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#2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Å TRO AT DET BARE FINNES ÉN MODELL AV DOMENET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7168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MODELLER ER IKKE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SANNE ELLER GALE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20811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MODELLER 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NYTTIGE FORENKLINGER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89474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MODELLER 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MER ELLER MINDRE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EGNET</a:t>
            </a:r>
          </a:p>
        </p:txBody>
      </p:sp>
    </p:spTree>
    <p:extLst>
      <p:ext uri="{BB962C8B-B14F-4D97-AF65-F5344CB8AC3E}">
        <p14:creationId xmlns:p14="http://schemas.microsoft.com/office/powerpoint/2010/main" val="699674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MODELLER 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MER ELLER MINDRE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NYTTIGE</a:t>
            </a:r>
          </a:p>
        </p:txBody>
      </p:sp>
    </p:spTree>
    <p:extLst>
      <p:ext uri="{BB962C8B-B14F-4D97-AF65-F5344CB8AC3E}">
        <p14:creationId xmlns:p14="http://schemas.microsoft.com/office/powerpoint/2010/main" val="77955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MODELLER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LOKALE</a:t>
            </a:r>
          </a:p>
        </p:txBody>
      </p:sp>
    </p:spTree>
    <p:extLst>
      <p:ext uri="{BB962C8B-B14F-4D97-AF65-F5344CB8AC3E}">
        <p14:creationId xmlns:p14="http://schemas.microsoft.com/office/powerpoint/2010/main" val="3507971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UBIQUITOUS LANGUAGE</a:t>
            </a:r>
          </a:p>
        </p:txBody>
      </p:sp>
    </p:spTree>
    <p:extLst>
      <p:ext uri="{BB962C8B-B14F-4D97-AF65-F5344CB8AC3E}">
        <p14:creationId xmlns:p14="http://schemas.microsoft.com/office/powerpoint/2010/main" val="1165078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FELLES OG ENTYDIG SPRÅK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INNEN EN BOUNDED CONTEXT</a:t>
            </a:r>
          </a:p>
        </p:txBody>
      </p:sp>
    </p:spTree>
    <p:extLst>
      <p:ext uri="{BB962C8B-B14F-4D97-AF65-F5344CB8AC3E}">
        <p14:creationId xmlns:p14="http://schemas.microsoft.com/office/powerpoint/2010/main" val="3736117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HVORFOR ER SPRÅK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SÅ VIKTIG?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1834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ALLE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SKAL SNAKKE SAMMEN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7450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HISTORIEN OM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EQUEST</a:t>
            </a:r>
          </a:p>
        </p:txBody>
      </p:sp>
    </p:spTree>
    <p:extLst>
      <p:ext uri="{BB962C8B-B14F-4D97-AF65-F5344CB8AC3E}">
        <p14:creationId xmlns:p14="http://schemas.microsoft.com/office/powerpoint/2010/main" val="319563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pic>
        <p:nvPicPr>
          <p:cNvPr id="7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" y="288599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HEST</a:t>
            </a:r>
          </a:p>
        </p:txBody>
      </p:sp>
    </p:spTree>
    <p:extLst>
      <p:ext uri="{BB962C8B-B14F-4D97-AF65-F5344CB8AC3E}">
        <p14:creationId xmlns:p14="http://schemas.microsoft.com/office/powerpoint/2010/main" val="295480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  <p:pic>
        <p:nvPicPr>
          <p:cNvPr id="10" name="Picture 2" descr="donkey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3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288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KORT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,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STERK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OG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STA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  <p:pic>
        <p:nvPicPr>
          <p:cNvPr id="7" name="Picture 2" descr="donkey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2235200"/>
            <a:ext cx="3009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HEST?</a:t>
            </a:r>
          </a:p>
        </p:txBody>
      </p:sp>
    </p:spTree>
    <p:extLst>
      <p:ext uri="{BB962C8B-B14F-4D97-AF65-F5344CB8AC3E}">
        <p14:creationId xmlns:p14="http://schemas.microsoft.com/office/powerpoint/2010/main" val="729415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05AF79-1043-40F3-9BA0-02E7E06B49F6}"/>
              </a:ext>
            </a:extLst>
          </p:cNvPr>
          <p:cNvSpPr txBox="1">
            <a:spLocks/>
          </p:cNvSpPr>
          <p:nvPr/>
        </p:nvSpPr>
        <p:spPr>
          <a:xfrm>
            <a:off x="0" y="288000"/>
            <a:ext cx="91439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HEST?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76" y="1968500"/>
            <a:ext cx="2730500" cy="2921000"/>
          </a:xfrm>
          <a:prstGeom prst="rect">
            <a:avLst/>
          </a:prstGeom>
        </p:spPr>
      </p:pic>
      <p:pic>
        <p:nvPicPr>
          <p:cNvPr id="8" name="Picture 2" descr="donkey-onl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10" y="2235200"/>
            <a:ext cx="3009900" cy="2387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62885" y="2663933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9600" dirty="0">
                <a:latin typeface="Montserrat SemiBold"/>
                <a:cs typeface="Montserrat SemiBold"/>
              </a:rPr>
              <a:t>+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C7276AE-F27B-4ADA-9F78-55DD1DF2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F82688-B6F4-4AFB-8402-71F94C34A9B3}"/>
              </a:ext>
            </a:extLst>
          </p:cNvPr>
          <p:cNvSpPr txBox="1">
            <a:spLocks/>
          </p:cNvSpPr>
          <p:nvPr/>
        </p:nvSpPr>
        <p:spPr>
          <a:xfrm>
            <a:off x="0" y="288000"/>
            <a:ext cx="914399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HEST?</a:t>
            </a:r>
          </a:p>
        </p:txBody>
      </p:sp>
    </p:spTree>
    <p:extLst>
      <p:ext uri="{BB962C8B-B14F-4D97-AF65-F5344CB8AC3E}">
        <p14:creationId xmlns:p14="http://schemas.microsoft.com/office/powerpoint/2010/main" val="3280876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VANLIG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2949144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ALMINNELIG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1977770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TYPISK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160443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ÉN STOR MODELL?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889399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EKTE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3202760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GAMMELDAGS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655173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OPPRINNELIG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 HEST</a:t>
            </a:r>
          </a:p>
        </p:txBody>
      </p:sp>
    </p:spTree>
    <p:extLst>
      <p:ext uri="{BB962C8B-B14F-4D97-AF65-F5344CB8AC3E}">
        <p14:creationId xmlns:p14="http://schemas.microsoft.com/office/powerpoint/2010/main" val="1360741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pic>
        <p:nvPicPr>
          <p:cNvPr id="5" name="Picture 1" descr="hors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8500"/>
            <a:ext cx="2730500" cy="292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HEST-HEST</a:t>
            </a:r>
          </a:p>
        </p:txBody>
      </p:sp>
    </p:spTree>
    <p:extLst>
      <p:ext uri="{BB962C8B-B14F-4D97-AF65-F5344CB8AC3E}">
        <p14:creationId xmlns:p14="http://schemas.microsoft.com/office/powerpoint/2010/main" val="1931963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734344" y="1662118"/>
            <a:ext cx="7748337" cy="3245468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tina"/>
                <a:cs typeface="Fira Code Retina"/>
              </a:rPr>
              <a:t>if (</a:t>
            </a:r>
            <a:r>
              <a:rPr lang="en-US" sz="2400" dirty="0" err="1">
                <a:latin typeface="Fira Code Retina"/>
                <a:cs typeface="Fira Code Retina"/>
              </a:rPr>
              <a:t>horse.IsShort</a:t>
            </a:r>
            <a:r>
              <a:rPr lang="en-US" sz="2400" dirty="0">
                <a:latin typeface="Fira Code Retina"/>
                <a:cs typeface="Fira Code Retina"/>
              </a:rPr>
              <a:t> &amp;&amp; </a:t>
            </a:r>
            <a:r>
              <a:rPr lang="en-US" sz="2400" dirty="0" err="1">
                <a:latin typeface="Fira Code Retina"/>
                <a:cs typeface="Fira Code Retina"/>
              </a:rPr>
              <a:t>horse.IsStubborn</a:t>
            </a:r>
            <a:r>
              <a:rPr lang="en-US" sz="2400" dirty="0">
                <a:latin typeface="Fira Code Retina"/>
                <a:cs typeface="Fira Code Retina"/>
              </a:rPr>
              <a:t>) 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Logic for the new horse case.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else 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{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tina"/>
                <a:cs typeface="Fira Code Retina"/>
              </a:rPr>
              <a:t>// Regular horse code here.</a:t>
            </a:r>
          </a:p>
          <a:p>
            <a:r>
              <a:rPr lang="en-US" sz="2400" dirty="0">
                <a:latin typeface="Fira Code Retina"/>
                <a:cs typeface="Fira Code Retin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56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7576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1003301" y="1662118"/>
            <a:ext cx="7381468" cy="398413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latin typeface="Fira Code Regular"/>
                <a:cs typeface="Fira Code Regular"/>
              </a:rPr>
              <a:t>)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the new horse case.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else 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{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Regular horse code here.</a:t>
            </a:r>
          </a:p>
          <a:p>
            <a:r>
              <a:rPr lang="en-US" sz="2400" dirty="0">
                <a:latin typeface="Fira Code Regular"/>
                <a:cs typeface="Fira Code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8154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 </a:t>
            </a:r>
            <a:r>
              <a:rPr lang="nb-NO" sz="8000" dirty="0" err="1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HEST</a:t>
            </a:r>
            <a:endParaRPr lang="nb-NO" sz="8000" dirty="0">
              <a:solidFill>
                <a:srgbClr val="FF00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9950"/>
            <a:ext cx="3124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1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60137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dirty="0">
                <a:latin typeface="Bebas Neue" panose="020B0606020202050201" pitchFamily="34" charset="0"/>
                <a:cs typeface="Montserrat SemiBold"/>
              </a:rPr>
              <a:t>EN SÅNN HEST SOM ER AVKOMMET AV EN VANLIG HEST-HEST</a:t>
            </a: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8400"/>
            <a:ext cx="3124200" cy="25781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47421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000" dirty="0">
                <a:solidFill>
                  <a:srgbClr val="000000"/>
                </a:solidFill>
                <a:latin typeface="Bebas Neue" panose="020B0606020202050201" pitchFamily="34" charset="0"/>
                <a:cs typeface="Montserrat SemiBold"/>
              </a:rPr>
              <a:t>OG EN KORT OG STERK OG STA HEST SOM SIER HI-HÅÅ</a:t>
            </a:r>
          </a:p>
        </p:txBody>
      </p:sp>
    </p:spTree>
    <p:extLst>
      <p:ext uri="{BB962C8B-B14F-4D97-AF65-F5344CB8AC3E}">
        <p14:creationId xmlns:p14="http://schemas.microsoft.com/office/powerpoint/2010/main" val="3304749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5" name="Rectangle 1"/>
          <p:cNvSpPr/>
          <p:nvPr/>
        </p:nvSpPr>
        <p:spPr>
          <a:xfrm>
            <a:off x="625292" y="391302"/>
            <a:ext cx="7842073" cy="6200121"/>
          </a:xfrm>
          <a:prstGeom prst="rect">
            <a:avLst/>
          </a:prstGeom>
          <a:noFill/>
        </p:spPr>
        <p:txBody>
          <a:bodyPr wrap="square" lIns="216000" tIns="144000" rIns="216000" bIns="14400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if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horse.Sire.Sound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 ||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(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horse.Dam.IsShort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horse.Dam.IsStubborn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&amp;&amp;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horse.Dam.Sound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== </a:t>
            </a:r>
            <a:r>
              <a:rPr lang="en-US" sz="2400" dirty="0" err="1">
                <a:solidFill>
                  <a:srgbClr val="000000"/>
                </a:solidFill>
                <a:latin typeface="Fira Code Regular"/>
                <a:cs typeface="Fira Code Regular"/>
              </a:rPr>
              <a:t>Sound.HeeHaw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))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Logic for both the new horse </a:t>
            </a:r>
          </a:p>
          <a:p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    // and the new-new horse!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else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{  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Fira Code Regular"/>
                <a:cs typeface="Fira Code Regular"/>
              </a:rPr>
              <a:t>// Really regular horse code here.</a:t>
            </a:r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Fira Code Regular"/>
                <a:cs typeface="Fira Code Regular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7053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ETT FELLES SPRÅK?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4207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27144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Montserrat Black"/>
                <a:cs typeface="Montserrat Black"/>
              </a:rPr>
              <a:t>BUGS!</a:t>
            </a:r>
            <a:endParaRPr lang="nb-NO" sz="8000" dirty="0">
              <a:solidFill>
                <a:srgbClr val="FF0000"/>
              </a:solidFill>
              <a:latin typeface="Montserrat Black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3392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885" y="162000"/>
            <a:ext cx="854296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ER DET MOREN ELLER </a:t>
            </a:r>
            <a:br>
              <a:rPr lang="nb-NO" sz="6000" dirty="0"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FAREN TIL DENNE HESTEN</a:t>
            </a:r>
            <a:endParaRPr lang="nb-NO" sz="6000" dirty="0">
              <a:solidFill>
                <a:srgbClr val="FF00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7" name="Picture 1" descr="mule-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133600"/>
            <a:ext cx="3124200" cy="2578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47412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SOM ER KORT OG STERK OG STA</a:t>
            </a:r>
            <a:br>
              <a:rPr lang="nb-NO" sz="6000" dirty="0"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OG SIER HI-HÅÅ?</a:t>
            </a:r>
            <a:endParaRPr lang="nb-NO" sz="6000" dirty="0">
              <a:solidFill>
                <a:srgbClr val="FF00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24313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5" name="Plassholder for inn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Rectangle 1"/>
          <p:cNvSpPr/>
          <p:nvPr/>
        </p:nvSpPr>
        <p:spPr>
          <a:xfrm>
            <a:off x="0" y="-57014"/>
            <a:ext cx="9420045" cy="69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omp-guy-thin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14"/>
            <a:ext cx="9420045" cy="69331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94F3EF-C68C-4CAD-9B39-9A59146F7B6E}"/>
              </a:ext>
            </a:extLst>
          </p:cNvPr>
          <p:cNvSpPr txBox="1">
            <a:spLocks/>
          </p:cNvSpPr>
          <p:nvPr/>
        </p:nvSpPr>
        <p:spPr>
          <a:xfrm>
            <a:off x="362885" y="162000"/>
            <a:ext cx="8542969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latin typeface="Bebas Neue" panose="020B0606020202050201" pitchFamily="34" charset="0"/>
                <a:cs typeface="Montserrat SemiBold"/>
              </a:rPr>
              <a:t>«TEKNISK GJELD»</a:t>
            </a:r>
            <a:endParaRPr lang="nb-NO" sz="6000" dirty="0">
              <a:solidFill>
                <a:srgbClr val="FF00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44359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pic>
        <p:nvPicPr>
          <p:cNvPr id="5" name="Picture 1" descr="zeedonk-pretty-cut-2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324100"/>
            <a:ext cx="3111500" cy="2197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19CEA-E8F5-41F0-B3E7-87655E3D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80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EN 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 </a:t>
            </a:r>
            <a:r>
              <a:rPr lang="nb-NO" sz="8000" dirty="0" err="1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 err="1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NY</a:t>
            </a:r>
            <a:r>
              <a:rPr lang="nb-NO" sz="8000" dirty="0">
                <a:solidFill>
                  <a:srgbClr val="FF0000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>
                <a:latin typeface="Bebas Neue" panose="020B0606020202050201" pitchFamily="34" charset="0"/>
                <a:cs typeface="Montserrat SemiBold"/>
              </a:rPr>
              <a:t>HEST</a:t>
            </a:r>
            <a:endParaRPr lang="nb-NO" sz="8000" dirty="0">
              <a:solidFill>
                <a:srgbClr val="FF00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5075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0920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 descr="comp-guy-facepa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09203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58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SPRÅK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VIKTIG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30701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SPRÅK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VANSKELIG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05437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8008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 HISTORIE OM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NRK TV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6182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8008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HVA ER EN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TV-SERIE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3648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 TV-SERIE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11" name="Content Placeholder 10" descr="heimeba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417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BDUF?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864342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 ANNEN TYPE TV-SERIE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5" name="Content Placeholder 4" descr="innafor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6277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ER NYHETENE EN TV-SERIE?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3" name="Content Placeholder 2" descr="dagsrevye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7515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HVA MED TALKSHOWS?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3" name="Content Placeholder 2" descr="lindmo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80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SKAM?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9" name="Plassholder for innhold 8">
            <a:extLst>
              <a:ext uri="{FF2B5EF4-FFF2-40B4-BE49-F238E27FC236}">
                <a16:creationId xmlns:a16="http://schemas.microsoft.com/office/drawing/2014/main" id="{243F4A03-DAD3-4F55-A34D-E2F0082C1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8916" y="1600200"/>
            <a:ext cx="3326167" cy="4525963"/>
          </a:xfrm>
        </p:spPr>
      </p:pic>
    </p:spTree>
    <p:extLst>
      <p:ext uri="{BB962C8B-B14F-4D97-AF65-F5344CB8AC3E}">
        <p14:creationId xmlns:p14="http://schemas.microsoft.com/office/powerpoint/2010/main" val="3162435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02D3E6D-9BE6-4C78-9941-C3775E71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39" y="1854366"/>
            <a:ext cx="7371347" cy="41463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4EF163-D176-4AD0-9CA7-9C0FDF9832F4}"/>
              </a:ext>
            </a:extLst>
          </p:cNvPr>
          <p:cNvSpPr txBox="1">
            <a:spLocks/>
          </p:cNvSpPr>
          <p:nvPr/>
        </p:nvSpPr>
        <p:spPr>
          <a:xfrm>
            <a:off x="0" y="314911"/>
            <a:ext cx="9248024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LANGRENN?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9075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HVOR MANGE TYPER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TV-SERIER FINNES DET?</a:t>
            </a:r>
          </a:p>
        </p:txBody>
      </p:sp>
    </p:spTree>
    <p:extLst>
      <p:ext uri="{BB962C8B-B14F-4D97-AF65-F5344CB8AC3E}">
        <p14:creationId xmlns:p14="http://schemas.microsoft.com/office/powerpoint/2010/main" val="138290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FEIL SPØRSMÅL!</a:t>
            </a:r>
          </a:p>
        </p:txBody>
      </p:sp>
    </p:spTree>
    <p:extLst>
      <p:ext uri="{BB962C8B-B14F-4D97-AF65-F5344CB8AC3E}">
        <p14:creationId xmlns:p14="http://schemas.microsoft.com/office/powerpoint/2010/main" val="4173933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HVA ER DET HENSIKTSMESSIG Å TENKE PÅ SOM TV-SERIER?</a:t>
            </a:r>
          </a:p>
        </p:txBody>
      </p:sp>
    </p:spTree>
    <p:extLst>
      <p:ext uri="{BB962C8B-B14F-4D97-AF65-F5344CB8AC3E}">
        <p14:creationId xmlns:p14="http://schemas.microsoft.com/office/powerpoint/2010/main" val="2311510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ER TV-SERIE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RIKTIG BEGREP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4817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HVILKE BEGREPER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NYTTIGE FOR OSS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 VÅR KONTEKST?</a:t>
            </a:r>
          </a:p>
        </p:txBody>
      </p:sp>
    </p:spTree>
    <p:extLst>
      <p:ext uri="{BB962C8B-B14F-4D97-AF65-F5344CB8AC3E}">
        <p14:creationId xmlns:p14="http://schemas.microsoft.com/office/powerpoint/2010/main" val="82143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79908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NEI</a:t>
            </a:r>
          </a:p>
        </p:txBody>
      </p:sp>
    </p:spTree>
    <p:extLst>
      <p:ext uri="{BB962C8B-B14F-4D97-AF65-F5344CB8AC3E}">
        <p14:creationId xmlns:p14="http://schemas.microsoft.com/office/powerpoint/2010/main" val="3798908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HVORDAN KAN VI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GJØRE DET LETT FOR OSS SELV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Å UTTRYKKE OSS PRESIST?</a:t>
            </a:r>
          </a:p>
        </p:txBody>
      </p:sp>
    </p:spTree>
    <p:extLst>
      <p:ext uri="{BB962C8B-B14F-4D97-AF65-F5344CB8AC3E}">
        <p14:creationId xmlns:p14="http://schemas.microsoft.com/office/powerpoint/2010/main" val="2344143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6F6659-2B2E-4162-AB9A-523D23F08FF6}"/>
              </a:ext>
            </a:extLst>
          </p:cNvPr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HVA VIL VI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UTTRYKKE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8259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" y="2800800"/>
            <a:ext cx="9248024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LIVE-EVENTER</a:t>
            </a:r>
            <a:endParaRPr lang="nb-NO" sz="8000" dirty="0">
              <a:solidFill>
                <a:schemeClr val="bg1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4930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7887DC00-CC6B-4B85-BB5B-46F243B1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87" y="345000"/>
            <a:ext cx="3196023" cy="1800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05F4ADAA-53F4-40C5-89C5-69E3EB6A9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88" y="2393973"/>
            <a:ext cx="3196023" cy="18000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8EE0D453-550A-4151-8CA7-B57788F51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86" y="4442946"/>
            <a:ext cx="3196023" cy="180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B11F07-6CCC-4B33-9D19-2014B68D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5492" y="936127"/>
            <a:ext cx="2746292" cy="61774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14:45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061436-42B9-4044-B94C-8093F58C67B1}"/>
              </a:ext>
            </a:extLst>
          </p:cNvPr>
          <p:cNvSpPr txBox="1">
            <a:spLocks/>
          </p:cNvSpPr>
          <p:nvPr/>
        </p:nvSpPr>
        <p:spPr>
          <a:xfrm>
            <a:off x="6553200" y="936127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PLANLAGT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232F3A-F6BC-44BB-AB0C-B051C9E965AE}"/>
              </a:ext>
            </a:extLst>
          </p:cNvPr>
          <p:cNvSpPr txBox="1">
            <a:spLocks/>
          </p:cNvSpPr>
          <p:nvPr/>
        </p:nvSpPr>
        <p:spPr>
          <a:xfrm>
            <a:off x="6553200" y="2980723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LIVE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522E740-1A2F-4E28-820A-F84CB99CFA3E}"/>
              </a:ext>
            </a:extLst>
          </p:cNvPr>
          <p:cNvSpPr txBox="1">
            <a:spLocks/>
          </p:cNvSpPr>
          <p:nvPr/>
        </p:nvSpPr>
        <p:spPr>
          <a:xfrm>
            <a:off x="6512560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ETTERPÅ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E3CBA0-E290-4F9C-BBC4-4401CDB2F3B9}"/>
              </a:ext>
            </a:extLst>
          </p:cNvPr>
          <p:cNvSpPr txBox="1">
            <a:spLocks/>
          </p:cNvSpPr>
          <p:nvPr/>
        </p:nvSpPr>
        <p:spPr>
          <a:xfrm>
            <a:off x="-155492" y="298510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rgbClr val="FFFF00"/>
                </a:solidFill>
                <a:latin typeface="Montserrat SemiBold"/>
                <a:cs typeface="Montserrat SemiBold"/>
              </a:rPr>
              <a:t>15:30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F9040A-B4FF-4219-B9B1-5980179A83C9}"/>
              </a:ext>
            </a:extLst>
          </p:cNvPr>
          <p:cNvSpPr txBox="1">
            <a:spLocks/>
          </p:cNvSpPr>
          <p:nvPr/>
        </p:nvSpPr>
        <p:spPr>
          <a:xfrm>
            <a:off x="-155492" y="5025320"/>
            <a:ext cx="2746292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nb-NO" dirty="0">
                <a:solidFill>
                  <a:schemeClr val="bg1"/>
                </a:solidFill>
                <a:latin typeface="Montserrat SemiBold"/>
                <a:cs typeface="Montserrat SemiBold"/>
              </a:rPr>
              <a:t>17:00</a:t>
            </a:r>
          </a:p>
        </p:txBody>
      </p:sp>
    </p:spTree>
    <p:extLst>
      <p:ext uri="{BB962C8B-B14F-4D97-AF65-F5344CB8AC3E}">
        <p14:creationId xmlns:p14="http://schemas.microsoft.com/office/powerpoint/2010/main" val="4207174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00800"/>
            <a:ext cx="914031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LINEÆRKANALER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175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433EDCC-5C29-4E16-B141-A97207E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240"/>
            <a:ext cx="9144000" cy="51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008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FOR Å OPPSUMMERE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53672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06800"/>
            <a:ext cx="9143999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MAN KAN SE PÅ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>
                <a:solidFill>
                  <a:srgbClr val="FC00C9"/>
                </a:solidFill>
                <a:latin typeface="Bebas Neue" panose="020B0606020202050201" pitchFamily="34" charset="0"/>
                <a:cs typeface="Montserrat SemiBold"/>
              </a:rPr>
              <a:t>ON DEMAND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9606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2068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MAN KAN SE PÅ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8000" dirty="0">
                <a:solidFill>
                  <a:srgbClr val="FC00C9"/>
                </a:solidFill>
                <a:latin typeface="Bebas Neue" panose="020B0606020202050201" pitchFamily="34" charset="0"/>
                <a:cs typeface="Montserrat SemiBold"/>
              </a:rPr>
              <a:t>ON DEMAND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8040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2068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MAN KAN SE PÅ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</a:t>
            </a:r>
            <a:r>
              <a:rPr lang="nb-NO" sz="8000" dirty="0">
                <a:solidFill>
                  <a:srgbClr val="FC00C9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8000" dirty="0" err="1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LIVE</a:t>
            </a:r>
            <a:endParaRPr lang="nb-NO" sz="8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086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ALLE KAN IKKE SNAKKE SAMMEN HELE TIDEN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337159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SPRÅK ER VANSKELIG!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51246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FELLES SPRÅK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FOR TEAMET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5553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1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FELLES SPRÅK FOR DET KRYSSFUNKSJONELLE TEAMET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33193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5637" y="2800800"/>
            <a:ext cx="8312727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</a:t>
            </a:r>
            <a:r>
              <a:rPr lang="nb-NO" sz="8000" dirty="0">
                <a:solidFill>
                  <a:srgbClr val="FF53DA"/>
                </a:solidFill>
                <a:latin typeface="Bebas Neue" panose="020B0606020202050201" pitchFamily="34" charset="0"/>
                <a:cs typeface="Montserrat Black"/>
              </a:rPr>
              <a:t>«</a:t>
            </a:r>
            <a:r>
              <a:rPr lang="nb-NO" sz="8000" dirty="0" err="1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StAMMESPRÅK</a:t>
            </a:r>
            <a:r>
              <a:rPr lang="nb-NO" sz="8000" dirty="0">
                <a:solidFill>
                  <a:srgbClr val="FF53DA"/>
                </a:solidFill>
                <a:latin typeface="Bebas Neue" panose="020B0606020202050201" pitchFamily="34" charset="0"/>
                <a:cs typeface="Montserrat Black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85699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OVERSETTELSER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959797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FLERTYDIGHETER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98328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UNNGÅ SKINN-ENIGHETER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1702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DETTE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SKIKKELIG VIKTIG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OG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SKIKKELIG VANSKELIG</a:t>
            </a:r>
          </a:p>
        </p:txBody>
      </p:sp>
    </p:spTree>
    <p:extLst>
      <p:ext uri="{BB962C8B-B14F-4D97-AF65-F5344CB8AC3E}">
        <p14:creationId xmlns:p14="http://schemas.microsoft.com/office/powerpoint/2010/main" val="2626335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 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VANSKELIG Å ENDRE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PÅ EGEN SPRÅKBRUK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2796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SPRÅK ER DET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VI TENKER MED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7588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CONQUER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AND </a:t>
            </a:r>
            <a:r>
              <a:rPr lang="nb-NO" sz="8000" dirty="0">
                <a:solidFill>
                  <a:srgbClr val="00B0F0"/>
                </a:solidFill>
                <a:latin typeface="Bebas Neue" panose="020B0606020202050201" pitchFamily="34" charset="0"/>
                <a:cs typeface="Montserrat Black"/>
              </a:rPr>
              <a:t>DIVIDE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AND </a:t>
            </a:r>
            <a:r>
              <a:rPr lang="nb-NO" sz="8000" dirty="0">
                <a:solidFill>
                  <a:srgbClr val="3DFF06"/>
                </a:solidFill>
                <a:latin typeface="Bebas Neue" panose="020B0606020202050201" pitchFamily="34" charset="0"/>
                <a:cs typeface="Montserrat Black"/>
              </a:rPr>
              <a:t>CONQUER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739DE2-6B8E-4D32-BEA6-CF1C145E293D}"/>
              </a:ext>
            </a:extLst>
          </p:cNvPr>
          <p:cNvSpPr txBox="1">
            <a:spLocks/>
          </p:cNvSpPr>
          <p:nvPr/>
        </p:nvSpPr>
        <p:spPr>
          <a:xfrm>
            <a:off x="6160167" y="926230"/>
            <a:ext cx="314425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EVENTSTORMING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31F406-B5BB-4B83-8886-E687E6BB7D8C}"/>
              </a:ext>
            </a:extLst>
          </p:cNvPr>
          <p:cNvSpPr txBox="1">
            <a:spLocks/>
          </p:cNvSpPr>
          <p:nvPr/>
        </p:nvSpPr>
        <p:spPr>
          <a:xfrm>
            <a:off x="6384757" y="2155099"/>
            <a:ext cx="314425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00B0F0"/>
                </a:solidFill>
                <a:latin typeface="Bebas Neue" panose="020B0606020202050201" pitchFamily="34" charset="0"/>
                <a:cs typeface="Montserrat Black"/>
              </a:rPr>
              <a:t>MODELLERING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47AD14-3B13-4965-B6D9-283DF5B59AE2}"/>
              </a:ext>
            </a:extLst>
          </p:cNvPr>
          <p:cNvSpPr txBox="1">
            <a:spLocks/>
          </p:cNvSpPr>
          <p:nvPr/>
        </p:nvSpPr>
        <p:spPr>
          <a:xfrm>
            <a:off x="6801850" y="3430714"/>
            <a:ext cx="2382253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3DFF06"/>
                </a:solidFill>
                <a:latin typeface="Bebas Neue" panose="020B0606020202050201" pitchFamily="34" charset="0"/>
                <a:cs typeface="Montserrat Black"/>
              </a:rPr>
              <a:t>PROFIT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BAEF8FAA-7DCD-40DD-8F7B-351E0E4BC9EB}"/>
              </a:ext>
            </a:extLst>
          </p:cNvPr>
          <p:cNvSpPr/>
          <p:nvPr/>
        </p:nvSpPr>
        <p:spPr>
          <a:xfrm>
            <a:off x="6112042" y="1596189"/>
            <a:ext cx="770021" cy="609600"/>
          </a:xfrm>
          <a:custGeom>
            <a:avLst/>
            <a:gdLst>
              <a:gd name="connsiteX0" fmla="*/ 770021 w 770021"/>
              <a:gd name="connsiteY0" fmla="*/ 0 h 609600"/>
              <a:gd name="connsiteX1" fmla="*/ 513347 w 770021"/>
              <a:gd name="connsiteY1" fmla="*/ 481264 h 609600"/>
              <a:gd name="connsiteX2" fmla="*/ 0 w 77002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021" h="609600">
                <a:moveTo>
                  <a:pt x="770021" y="0"/>
                </a:moveTo>
                <a:cubicBezTo>
                  <a:pt x="705852" y="189832"/>
                  <a:pt x="641684" y="379664"/>
                  <a:pt x="513347" y="481264"/>
                </a:cubicBezTo>
                <a:cubicBezTo>
                  <a:pt x="385010" y="582864"/>
                  <a:pt x="192505" y="596232"/>
                  <a:pt x="0" y="609600"/>
                </a:cubicBezTo>
              </a:path>
            </a:pathLst>
          </a:custGeom>
          <a:noFill/>
          <a:ln w="381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Frihåndsform: figur 10">
            <a:extLst>
              <a:ext uri="{FF2B5EF4-FFF2-40B4-BE49-F238E27FC236}">
                <a16:creationId xmlns:a16="http://schemas.microsoft.com/office/drawing/2014/main" id="{1CD14172-A48A-4458-8F08-F371BEDC9F25}"/>
              </a:ext>
            </a:extLst>
          </p:cNvPr>
          <p:cNvSpPr/>
          <p:nvPr/>
        </p:nvSpPr>
        <p:spPr>
          <a:xfrm>
            <a:off x="6384757" y="2798930"/>
            <a:ext cx="770021" cy="609600"/>
          </a:xfrm>
          <a:custGeom>
            <a:avLst/>
            <a:gdLst>
              <a:gd name="connsiteX0" fmla="*/ 770021 w 770021"/>
              <a:gd name="connsiteY0" fmla="*/ 0 h 609600"/>
              <a:gd name="connsiteX1" fmla="*/ 513347 w 770021"/>
              <a:gd name="connsiteY1" fmla="*/ 481264 h 609600"/>
              <a:gd name="connsiteX2" fmla="*/ 0 w 77002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021" h="609600">
                <a:moveTo>
                  <a:pt x="770021" y="0"/>
                </a:moveTo>
                <a:cubicBezTo>
                  <a:pt x="705852" y="189832"/>
                  <a:pt x="641684" y="379664"/>
                  <a:pt x="513347" y="481264"/>
                </a:cubicBezTo>
                <a:cubicBezTo>
                  <a:pt x="385010" y="582864"/>
                  <a:pt x="192505" y="596232"/>
                  <a:pt x="0" y="609600"/>
                </a:cubicBezTo>
              </a:path>
            </a:pathLst>
          </a:custGeom>
          <a:noFill/>
          <a:ln w="3810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AB44329D-2D36-428D-9F0F-8D3A87E04EB3}"/>
              </a:ext>
            </a:extLst>
          </p:cNvPr>
          <p:cNvSpPr/>
          <p:nvPr/>
        </p:nvSpPr>
        <p:spPr>
          <a:xfrm>
            <a:off x="6801850" y="4041763"/>
            <a:ext cx="770021" cy="609600"/>
          </a:xfrm>
          <a:custGeom>
            <a:avLst/>
            <a:gdLst>
              <a:gd name="connsiteX0" fmla="*/ 770021 w 770021"/>
              <a:gd name="connsiteY0" fmla="*/ 0 h 609600"/>
              <a:gd name="connsiteX1" fmla="*/ 513347 w 770021"/>
              <a:gd name="connsiteY1" fmla="*/ 481264 h 609600"/>
              <a:gd name="connsiteX2" fmla="*/ 0 w 77002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0021" h="609600">
                <a:moveTo>
                  <a:pt x="770021" y="0"/>
                </a:moveTo>
                <a:cubicBezTo>
                  <a:pt x="705852" y="189832"/>
                  <a:pt x="641684" y="379664"/>
                  <a:pt x="513347" y="481264"/>
                </a:cubicBezTo>
                <a:cubicBezTo>
                  <a:pt x="385010" y="582864"/>
                  <a:pt x="192505" y="596232"/>
                  <a:pt x="0" y="609600"/>
                </a:cubicBezTo>
              </a:path>
            </a:pathLst>
          </a:custGeom>
          <a:noFill/>
          <a:ln w="38100">
            <a:solidFill>
              <a:srgbClr val="3DFF06"/>
            </a:solidFill>
            <a:tailEnd type="triangle" w="lg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400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 animBg="1"/>
      <p:bldP spid="11" grpId="0" animBg="1"/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VI MÅ KUNNE ENDRE PÅ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BYGGEKLOSSENE I HODET</a:t>
            </a:r>
          </a:p>
        </p:txBody>
      </p:sp>
    </p:spTree>
    <p:extLst>
      <p:ext uri="{BB962C8B-B14F-4D97-AF65-F5344CB8AC3E}">
        <p14:creationId xmlns:p14="http://schemas.microsoft.com/office/powerpoint/2010/main" val="15640857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20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ALLE PÅ TEAMET MÅ VÆRE BEVISST PÅ SPRÅKBRUKEN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9476614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VÅRE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MENTALE MODELLER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BYGGES OPP AV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 FELLES SPRÅKET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65227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BRUKSTILFELLER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SKAL UTTRYKKES I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 FELLES SPRÅKET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1040495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KODEN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 SKAL BRUKE BEGREPER FRA </a:t>
            </a:r>
            <a:b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</a:b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DET FELLES SPRÅKET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3048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ET LEVENDE SPRÅK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03097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EN LEVENDE MENTAL MODELL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603096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VÆR PÅ UTKIKK ETTER STEDER DER </a:t>
            </a: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DISKUSJONEN LUGGER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!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29072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5804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FRUSTRASJON OG IRRITASJON ER SYMPTOMER </a:t>
            </a:r>
            <a:r>
              <a:rPr lang="nb-NO" sz="8000" dirty="0">
                <a:solidFill>
                  <a:schemeClr val="bg1"/>
                </a:solidFill>
                <a:latin typeface="Bebas Neue" panose="020B0606020202050201" pitchFamily="34" charset="0"/>
                <a:cs typeface="Montserrat Black"/>
              </a:rPr>
              <a:t>PÅ ET MANGELFULLT SPRÅK</a:t>
            </a:r>
            <a:endParaRPr lang="nb-NO" sz="8000" dirty="0">
              <a:solidFill>
                <a:srgbClr val="3DFF06"/>
              </a:solidFill>
              <a:latin typeface="Bebas Neue" panose="020B0606020202050201" pitchFamily="34" charset="0"/>
              <a:cs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534222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21.04.2022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800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8000" dirty="0">
                <a:solidFill>
                  <a:srgbClr val="FFFF00"/>
                </a:solidFill>
                <a:latin typeface="Bebas Neue" panose="020B0606020202050201" pitchFamily="34" charset="0"/>
                <a:cs typeface="Montserrat Black"/>
              </a:rPr>
              <a:t>TEAMET?</a:t>
            </a:r>
          </a:p>
        </p:txBody>
      </p:sp>
    </p:spTree>
    <p:extLst>
      <p:ext uri="{BB962C8B-B14F-4D97-AF65-F5344CB8AC3E}">
        <p14:creationId xmlns:p14="http://schemas.microsoft.com/office/powerpoint/2010/main" val="12282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18248</TotalTime>
  <Words>3673</Words>
  <Application>Microsoft Office PowerPoint</Application>
  <PresentationFormat>Skjermfremvisning (4:3)</PresentationFormat>
  <Paragraphs>1077</Paragraphs>
  <Slides>204</Slides>
  <Notes>200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204</vt:i4>
      </vt:variant>
    </vt:vector>
  </HeadingPairs>
  <TitlesOfParts>
    <vt:vector size="212" baseType="lpstr">
      <vt:lpstr>Arial</vt:lpstr>
      <vt:lpstr>Bebas Neue</vt:lpstr>
      <vt:lpstr>Calibri</vt:lpstr>
      <vt:lpstr>Fira Code Regular</vt:lpstr>
      <vt:lpstr>Fira Code Retina</vt:lpstr>
      <vt:lpstr>Montserrat Black</vt:lpstr>
      <vt:lpstr>Montserrat SemiBold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3102</cp:revision>
  <dcterms:created xsi:type="dcterms:W3CDTF">2018-06-05T15:34:19Z</dcterms:created>
  <dcterms:modified xsi:type="dcterms:W3CDTF">2022-04-21T08:55:12Z</dcterms:modified>
</cp:coreProperties>
</file>